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6"/>
  </p:notesMasterIdLst>
  <p:handoutMasterIdLst>
    <p:handoutMasterId r:id="rId47"/>
  </p:handoutMasterIdLst>
  <p:sldIdLst>
    <p:sldId id="256" r:id="rId5"/>
    <p:sldId id="301" r:id="rId6"/>
    <p:sldId id="276" r:id="rId7"/>
    <p:sldId id="277" r:id="rId8"/>
    <p:sldId id="278" r:id="rId9"/>
    <p:sldId id="292" r:id="rId10"/>
    <p:sldId id="318" r:id="rId11"/>
    <p:sldId id="319" r:id="rId12"/>
    <p:sldId id="320" r:id="rId13"/>
    <p:sldId id="321" r:id="rId14"/>
    <p:sldId id="322" r:id="rId15"/>
    <p:sldId id="323" r:id="rId16"/>
    <p:sldId id="291" r:id="rId17"/>
    <p:sldId id="308" r:id="rId18"/>
    <p:sldId id="306" r:id="rId19"/>
    <p:sldId id="307" r:id="rId20"/>
    <p:sldId id="290" r:id="rId21"/>
    <p:sldId id="309" r:id="rId22"/>
    <p:sldId id="315" r:id="rId23"/>
    <p:sldId id="316" r:id="rId24"/>
    <p:sldId id="302" r:id="rId25"/>
    <p:sldId id="303" r:id="rId26"/>
    <p:sldId id="304" r:id="rId27"/>
    <p:sldId id="305" r:id="rId28"/>
    <p:sldId id="300" r:id="rId29"/>
    <p:sldId id="297" r:id="rId30"/>
    <p:sldId id="313" r:id="rId31"/>
    <p:sldId id="314" r:id="rId32"/>
    <p:sldId id="324" r:id="rId33"/>
    <p:sldId id="288" r:id="rId34"/>
    <p:sldId id="317" r:id="rId35"/>
    <p:sldId id="293" r:id="rId36"/>
    <p:sldId id="294" r:id="rId37"/>
    <p:sldId id="325" r:id="rId38"/>
    <p:sldId id="295" r:id="rId39"/>
    <p:sldId id="326" r:id="rId40"/>
    <p:sldId id="279" r:id="rId41"/>
    <p:sldId id="311" r:id="rId42"/>
    <p:sldId id="283" r:id="rId43"/>
    <p:sldId id="282"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434" autoAdjust="0"/>
  </p:normalViewPr>
  <p:slideViewPr>
    <p:cSldViewPr snapToGrid="0" showGuides="1">
      <p:cViewPr varScale="1">
        <p:scale>
          <a:sx n="120" d="100"/>
          <a:sy n="120" d="100"/>
        </p:scale>
        <p:origin x="192" y="176"/>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3/25/20</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3/25/20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1657085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369801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1430267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264940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314707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16265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276624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4255021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018714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128434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CISO (Chief</a:t>
            </a:r>
            <a:r>
              <a:rPr lang="en-US" baseline="0" dirty="0"/>
              <a:t> Information Security Office) identifies that thousands of alarms are generated when a database/data store is accessed by any user – out of which maximum are false alarms. So, what really happens here is that whenever any user tries to access a database (say, by writing some query), the Data Loss Detection Engine (security application) understands that somebody has accessed the database and generates an alarm. Now, a report is generated of the total True and False alarms, and is sent to the Security Analysts. Now, the security analysts perform a manual verification of all the alarms – but many alarms are ignored by them during this inspection mainly due to huge volume of the alarms and time constraints. This is a real issue that most organizations face today and suffer as a result of not identifying a real alarm among the many false positive alarms.</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689044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359095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4.1 represents the</a:t>
            </a:r>
            <a:r>
              <a:rPr lang="en-US" baseline="0" dirty="0"/>
              <a:t> total proportion of Alarm values when a particular component was accessed. Clearly, the maximum number of alarms (whether True/False) were identified on Table 1 component (680 out of 1193). Table 2, when accessed, generated 253 total alarms out of 1193.</a:t>
            </a:r>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2870572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Table 4.2 is the contingency table that indicates a greater proportion of FALSE POSITIVE alarms in Table 1 – but it is difficult to be sure. </a:t>
            </a:r>
          </a:p>
          <a:p>
            <a:r>
              <a:rPr lang="en-US" baseline="0" dirty="0"/>
              <a:t>Table 4.3 shows the total percentage of alarm values in each of the component accessed. Clearly, the highest number of false alarms are generated in Table 1 (which is also highlighted in dark blue). Table 2 shows the second highest number of false alarms.</a:t>
            </a:r>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778108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Table 4.4 is another contingency table showing the row percentages. Again, Table 1 generates the maximum number of false alarms followed by Table 2.</a:t>
            </a:r>
          </a:p>
          <a:p>
            <a:r>
              <a:rPr lang="en-US" baseline="0" dirty="0"/>
              <a:t>Table 4.5 is yet another contingency table showing the column percentages. Again, Table 1 generates the maximum number of false alarms followed by Table 1, Element 1, Element 3 and Element 2.</a:t>
            </a:r>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3866853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Figure 4.2 shows a pie chart of the proportion of false and true alarms generated in each of the component accessed. Looks good.</a:t>
            </a:r>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349386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4.3 shows a bar chart</a:t>
            </a:r>
            <a:r>
              <a:rPr lang="en-US" baseline="0" dirty="0"/>
              <a:t> of the proportion of true and false alarms. </a:t>
            </a:r>
            <a:endParaRPr lang="en-US" dirty="0"/>
          </a:p>
          <a:p>
            <a:r>
              <a:rPr lang="en-US" dirty="0"/>
              <a:t>After</a:t>
            </a:r>
            <a:r>
              <a:rPr lang="en-US" baseline="0" dirty="0"/>
              <a:t> graphically “normalizing” (to increase the contrast and better discern whether the proportions are different), the same size bars are shown for each of the component accessed. Evidently, Table 2 shows 100% FALSE alarms – which means data is at huge risk (data loss). Again, 94.12% of FALSE POSITIVE alarms on Table 1 cannot be ignored. Confidential information, is again at huge risk – data breach is highly likely. 68.42% of FALSE POSITIVE alarm values on Element 1 is still a big number – which needs to be looked upon. This figure is followed by 50% on Element 3 and 40% on Element 2 – cannot be ignored again.</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1226794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4.6 is</a:t>
            </a:r>
            <a:r>
              <a:rPr lang="en-US" baseline="0" dirty="0"/>
              <a:t> a contingency table showing column percentages and Table 4.7 shows row percentages of the true and false alarms generated by different users when they accessed a particular component. Now, when you take individual values of the variables, you can easily tell the correlation  between them. Clearly, User A and Table 1 have high correlation. User B and Table 2 have high correlation again. User C and Element 1 are moderately correlated. </a:t>
            </a:r>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2106924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4.8 is</a:t>
            </a:r>
            <a:r>
              <a:rPr lang="en-US" baseline="0" dirty="0"/>
              <a:t> a contingency table showing column percentages and Table 4.9 shows row percentages of the true and false alarms generated by different roles when they accessed a particular component. Now, when you take individual values of the variables, you can easily tell the correlation between them. Clearly, Analyst and Table 1 have high correlation. Business User and Table 2 have high correlation again. Administrator and Element 1 are moderately correlated. I found out that ‘Role’ and ‘Requestor’ are the same. User A is the Analyst, User B is the Business User and User C is the Administrator.</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22230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4.10 is</a:t>
            </a:r>
            <a:r>
              <a:rPr lang="en-US" baseline="0" dirty="0"/>
              <a:t> a contingency table showing column percentages and Table 4.11 shows row percentages of the true and false alarms generated when a user made a query on a particular component. Clearly, Select on Table 2 generates 100% false alarms – so we might need to check them and do something to reduce this number. Also, Select on Element 2 generates 60% true alarms – which is a concern. Clearly, looking at these overwhelming figures, Table 1, Table 2 and Element 1 generate a great proportion of false alarms – which need to be checked.</a:t>
            </a:r>
            <a:endParaRPr lang="en-US" dirty="0"/>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dirty="0"/>
          </a:p>
        </p:txBody>
      </p:sp>
    </p:spTree>
    <p:extLst>
      <p:ext uri="{BB962C8B-B14F-4D97-AF65-F5344CB8AC3E}">
        <p14:creationId xmlns:p14="http://schemas.microsoft.com/office/powerpoint/2010/main" val="3623166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dirty="0"/>
          </a:p>
        </p:txBody>
      </p:sp>
    </p:spTree>
    <p:extLst>
      <p:ext uri="{BB962C8B-B14F-4D97-AF65-F5344CB8AC3E}">
        <p14:creationId xmlns:p14="http://schemas.microsoft.com/office/powerpoint/2010/main" val="143958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said earlier, this is a real issue which can have negative impacts like unauthorized disclosure of confidential information, data loss, of course, true alarms are ignored, the competitive advantage is lost because of which there can be huge financial loss and thus, the reputation of the organization can be completely damaged.</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30</a:t>
            </a:fld>
            <a:endParaRPr lang="en-US" dirty="0"/>
          </a:p>
        </p:txBody>
      </p:sp>
    </p:spTree>
    <p:extLst>
      <p:ext uri="{BB962C8B-B14F-4D97-AF65-F5344CB8AC3E}">
        <p14:creationId xmlns:p14="http://schemas.microsoft.com/office/powerpoint/2010/main" val="2150499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31</a:t>
            </a:fld>
            <a:endParaRPr lang="en-US" dirty="0"/>
          </a:p>
        </p:txBody>
      </p:sp>
    </p:spTree>
    <p:extLst>
      <p:ext uri="{BB962C8B-B14F-4D97-AF65-F5344CB8AC3E}">
        <p14:creationId xmlns:p14="http://schemas.microsoft.com/office/powerpoint/2010/main" val="1720169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32</a:t>
            </a:fld>
            <a:endParaRPr lang="en-US" dirty="0"/>
          </a:p>
        </p:txBody>
      </p:sp>
    </p:spTree>
    <p:extLst>
      <p:ext uri="{BB962C8B-B14F-4D97-AF65-F5344CB8AC3E}">
        <p14:creationId xmlns:p14="http://schemas.microsoft.com/office/powerpoint/2010/main" val="3159806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33</a:t>
            </a:fld>
            <a:endParaRPr lang="en-US" dirty="0"/>
          </a:p>
        </p:txBody>
      </p:sp>
    </p:spTree>
    <p:extLst>
      <p:ext uri="{BB962C8B-B14F-4D97-AF65-F5344CB8AC3E}">
        <p14:creationId xmlns:p14="http://schemas.microsoft.com/office/powerpoint/2010/main" val="1272338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35</a:t>
            </a:fld>
            <a:endParaRPr lang="en-US" dirty="0"/>
          </a:p>
        </p:txBody>
      </p:sp>
    </p:spTree>
    <p:extLst>
      <p:ext uri="{BB962C8B-B14F-4D97-AF65-F5344CB8AC3E}">
        <p14:creationId xmlns:p14="http://schemas.microsoft.com/office/powerpoint/2010/main" val="74010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37</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38</a:t>
            </a:fld>
            <a:endParaRPr lang="en-US" dirty="0"/>
          </a:p>
        </p:txBody>
      </p:sp>
    </p:spTree>
    <p:extLst>
      <p:ext uri="{BB962C8B-B14F-4D97-AF65-F5344CB8AC3E}">
        <p14:creationId xmlns:p14="http://schemas.microsoft.com/office/powerpoint/2010/main" val="3601710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While</a:t>
            </a:r>
            <a:r>
              <a:rPr lang="en-US" baseline="0" dirty="0"/>
              <a:t> this might seem as a time series problem at first glance, timestamp variable isn’t relevant to the problem. This is because when we single out one unique value per variable, we find that that target variable also returns single value throughout the data values. Role, Component and Request Type are the most important predictor variables.</a:t>
            </a:r>
          </a:p>
          <a:p>
            <a:pPr marL="228600" indent="-228600">
              <a:buAutoNum type="arabicPeriod"/>
            </a:pPr>
            <a:r>
              <a:rPr lang="en-US" baseline="0" dirty="0"/>
              <a:t>Role and Requestor are perfectly correlated. Hence, we would not retain both the variables in the model, but rather omit one. We would take ‘Role’.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Violation Type: Not really useful as a part of EDA. May or may not be a part of ML model. Since, the column is practically constant, with all the values being the same. Good to remove from the data set. </a:t>
            </a:r>
            <a:r>
              <a:rPr lang="en-US" sz="1200" dirty="0">
                <a:cs typeface="Segoe UI" panose="020B0502040204020203" pitchFamily="34" charset="0"/>
              </a:rPr>
              <a:t>But this variable can still be retained as input to downstream data mining models.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aseline="0" dirty="0">
                <a:cs typeface="Segoe UI" panose="020B0502040204020203" pitchFamily="34" charset="0"/>
              </a:rPr>
              <a:t>Timestamp: May or may not be a part of the data set. Good to remove.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228600" indent="-228600">
              <a:buAutoNum type="arabicPeriod"/>
            </a:pPr>
            <a:r>
              <a:rPr lang="en-US" baseline="0" dirty="0"/>
              <a:t>Total of 1193 alarms : 140 true and 1053 false.</a:t>
            </a:r>
          </a:p>
          <a:p>
            <a:pPr marL="228600" indent="-228600">
              <a:buAutoNum type="arabicPeriod"/>
            </a:pPr>
            <a:r>
              <a:rPr lang="en-US" baseline="0" dirty="0"/>
              <a:t>User A (Analyst) generated the maximum false alarms.</a:t>
            </a:r>
          </a:p>
          <a:p>
            <a:pPr marL="228600" indent="-228600">
              <a:buAutoNum type="arabicPeriod"/>
            </a:pPr>
            <a:r>
              <a:rPr lang="en-US" baseline="0" dirty="0"/>
              <a:t>User B (Business User) generated both false and true alarms (true alarms are highest)</a:t>
            </a:r>
          </a:p>
          <a:p>
            <a:pPr marL="228600" indent="-228600">
              <a:buAutoNum type="arabicPeriod"/>
            </a:pPr>
            <a:r>
              <a:rPr lang="en-US" baseline="0" dirty="0"/>
              <a:t>User C (Administrator) generated only FALSE alarms.</a:t>
            </a:r>
          </a:p>
          <a:p>
            <a:pPr marL="228600" indent="-228600">
              <a:buAutoNum type="arabicPeriod"/>
            </a:pPr>
            <a:r>
              <a:rPr lang="en-US" baseline="0" dirty="0"/>
              <a:t>Table 1 was most accessed by User A (Analyst) – generated the maximum False alarms</a:t>
            </a:r>
          </a:p>
          <a:p>
            <a:pPr marL="228600" indent="-228600">
              <a:buAutoNum type="arabicPeriod"/>
            </a:pPr>
            <a:r>
              <a:rPr lang="en-US" baseline="0" dirty="0"/>
              <a:t>Table 2 was only accessed by User B (Business User) – generated only False alarms</a:t>
            </a:r>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39</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AutoNum type="romanLcParenR"/>
            </a:pPr>
            <a:r>
              <a:rPr lang="en-IN" sz="1200" b="0" i="0" kern="1200" dirty="0">
                <a:solidFill>
                  <a:schemeClr val="tx1"/>
                </a:solidFill>
                <a:effectLst/>
                <a:latin typeface="+mn-lt"/>
                <a:ea typeface="+mn-ea"/>
                <a:cs typeface="+mn-cs"/>
              </a:rPr>
              <a:t>Logistic Regression is the appropriate regression analysis to conduct when the dependent variable is dichotomous (binary). Unlike linear regression which outputs continuous number values, logistic regression transforms its output using the logistic sigmoid function to return a probability value which can then be mapped to two or more discrete classes. Gives us a discrete binary outcome between</a:t>
            </a:r>
            <a:r>
              <a:rPr lang="en-IN" sz="1200" b="0" i="0" kern="1200" baseline="0" dirty="0">
                <a:solidFill>
                  <a:schemeClr val="tx1"/>
                </a:solidFill>
                <a:effectLst/>
                <a:latin typeface="+mn-lt"/>
                <a:ea typeface="+mn-ea"/>
                <a:cs typeface="+mn-cs"/>
              </a:rPr>
              <a:t> 0 and 1. </a:t>
            </a:r>
            <a:r>
              <a:rPr lang="en-IN" sz="1200" b="0" i="0" kern="1200" dirty="0">
                <a:solidFill>
                  <a:schemeClr val="tx1"/>
                </a:solidFill>
                <a:effectLst/>
                <a:latin typeface="+mn-lt"/>
                <a:ea typeface="+mn-ea"/>
                <a:cs typeface="+mn-cs"/>
              </a:rPr>
              <a:t>Used to describe data and to explain the relationship between one dependent binary variable and one or more nominal, ordinal, interval or ratio-level independent variables.</a:t>
            </a:r>
          </a:p>
          <a:p>
            <a:pPr marL="285750" indent="-285750">
              <a:buAutoNum type="romanLcParenR"/>
            </a:pPr>
            <a:r>
              <a:rPr lang="en-IN" sz="1200" b="0" i="0" kern="1200" dirty="0">
                <a:solidFill>
                  <a:schemeClr val="tx1"/>
                </a:solidFill>
                <a:effectLst/>
                <a:latin typeface="+mn-lt"/>
                <a:ea typeface="+mn-ea"/>
                <a:cs typeface="+mn-cs"/>
              </a:rPr>
              <a:t>Decision Tree: In this technique, we split the population or sample into two or more homogeneous sets (or sub-populations) based on most significant splitter / differentiator in input variables.</a:t>
            </a:r>
          </a:p>
          <a:p>
            <a:pPr marL="285750" indent="-285750">
              <a:buAutoNum type="romanLcParenR"/>
            </a:pPr>
            <a:r>
              <a:rPr lang="en-IN" sz="1200" b="0" i="0" kern="1200" dirty="0">
                <a:solidFill>
                  <a:schemeClr val="tx1"/>
                </a:solidFill>
                <a:effectLst/>
                <a:latin typeface="+mn-lt"/>
                <a:ea typeface="+mn-ea"/>
                <a:cs typeface="+mn-cs"/>
              </a:rPr>
              <a:t>Naïve Bayes: The naïve in the name tells us that it’s an irrational assumption and it won’t affect the accuracy. After all,</a:t>
            </a:r>
            <a:r>
              <a:rPr lang="en-IN" sz="1200" b="0" i="0" kern="1200" baseline="0" dirty="0">
                <a:solidFill>
                  <a:schemeClr val="tx1"/>
                </a:solidFill>
                <a:effectLst/>
                <a:latin typeface="+mn-lt"/>
                <a:ea typeface="+mn-ea"/>
                <a:cs typeface="+mn-cs"/>
              </a:rPr>
              <a:t> it’s not so naïve.</a:t>
            </a:r>
            <a:endParaRPr lang="en-IN" sz="1200" b="0" i="0" kern="1200" dirty="0">
              <a:solidFill>
                <a:schemeClr val="tx1"/>
              </a:solidFill>
              <a:effectLst/>
              <a:latin typeface="+mn-lt"/>
              <a:ea typeface="+mn-ea"/>
              <a:cs typeface="+mn-cs"/>
            </a:endParaRPr>
          </a:p>
          <a:p>
            <a:pPr marL="285750" indent="-285750">
              <a:buAutoNum type="romanLcParenR"/>
            </a:pPr>
            <a:endParaRPr lang="en-IN" sz="1200" b="0" i="0" kern="1200" dirty="0">
              <a:solidFill>
                <a:schemeClr val="tx1"/>
              </a:solidFill>
              <a:effectLst/>
              <a:latin typeface="+mn-lt"/>
              <a:ea typeface="+mn-ea"/>
              <a:cs typeface="+mn-cs"/>
            </a:endParaRPr>
          </a:p>
          <a:p>
            <a:pPr marL="285750" indent="-285750">
              <a:buAutoNum type="romanLcParenR"/>
            </a:pP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40</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41</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a:t>
            </a:r>
            <a:r>
              <a:rPr lang="en-US" baseline="0" dirty="0"/>
              <a:t> goal is to be able to do an Exploratory Data Analysis so we could really identify and provide a set of independent variables for analysis, establish inter-relationships and/or correlation among the attributes or variables, find out interesting observations, also provide with the overview of the number of false and true alarms generated after a particular user accesses a database and finally recommend few machine learning models (actually 3) based on the Exploratory Data Analysis.</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 variables have been chosen as follows:</a:t>
            </a:r>
            <a:r>
              <a:rPr lang="en-US" baseline="0" dirty="0"/>
              <a:t> Timestamp – that indicates the date and time when the alarm was generated, is taken by Shivani. Aishwarya, has chosen Requestor (which is the user id or the job name that tried to access the database. Aditi has chosen Role (it is the role that is filed in the system). I have chosen Component (which describes the database component being accessed: Element, Table, etc.). Request Type (is the database command) – and has been chosen by Akshay. Lastly Violation Type (which is the description of the violation of the access) is taken by Rashmi.</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64208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95057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63455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87541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3/25/20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3/25/20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066796" y="4161716"/>
            <a:ext cx="10120313" cy="1384995"/>
          </a:xfrm>
        </p:spPr>
        <p:txBody>
          <a:bodyPr wrap="square" lIns="0" tIns="0" rIns="0" bIns="0" anchor="t">
            <a:spAutoFit/>
          </a:bodyPr>
          <a:lstStyle/>
          <a:p>
            <a:r>
              <a:rPr lang="en-US" b="1" dirty="0">
                <a:solidFill>
                  <a:schemeClr val="bg1"/>
                </a:solidFill>
              </a:rPr>
              <a:t>Exploratory Data Analysis</a:t>
            </a:r>
            <a:br>
              <a:rPr lang="en-US" dirty="0">
                <a:solidFill>
                  <a:schemeClr val="bg1"/>
                </a:solidFill>
              </a:rPr>
            </a:br>
            <a:r>
              <a:rPr lang="en-US" sz="4000" dirty="0">
                <a:solidFill>
                  <a:srgbClr val="FF0000"/>
                </a:solidFill>
              </a:rPr>
              <a:t>Group 3</a:t>
            </a:r>
            <a:endParaRPr lang="en-US" dirty="0">
              <a:solidFill>
                <a:srgbClr val="FF0000"/>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336771"/>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484984"/>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2052" y="2842586"/>
            <a:ext cx="1586321" cy="1480567"/>
          </a:xfrm>
          <a:prstGeom prst="rect">
            <a:avLst/>
          </a:prstGeom>
        </p:spPr>
      </p:pic>
      <p:sp>
        <p:nvSpPr>
          <p:cNvPr id="11" name="Rectangle 10">
            <a:extLst>
              <a:ext uri="{FF2B5EF4-FFF2-40B4-BE49-F238E27FC236}">
                <a16:creationId xmlns:a16="http://schemas.microsoft.com/office/drawing/2014/main" id="{A69BDC62-882D-49FD-B60A-05F493B04723}"/>
              </a:ext>
            </a:extLst>
          </p:cNvPr>
          <p:cNvSpPr/>
          <p:nvPr/>
        </p:nvSpPr>
        <p:spPr>
          <a:xfrm>
            <a:off x="4067175" y="5958662"/>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JASPREET KAUR</a:t>
            </a:r>
          </a:p>
        </p:txBody>
      </p:sp>
      <p:sp>
        <p:nvSpPr>
          <p:cNvPr id="12" name="Rectangle 11">
            <a:extLst>
              <a:ext uri="{FF2B5EF4-FFF2-40B4-BE49-F238E27FC236}">
                <a16:creationId xmlns:a16="http://schemas.microsoft.com/office/drawing/2014/main" id="{A69BDC62-882D-49FD-B60A-05F493B04723}"/>
              </a:ext>
            </a:extLst>
          </p:cNvPr>
          <p:cNvSpPr/>
          <p:nvPr/>
        </p:nvSpPr>
        <p:spPr>
          <a:xfrm>
            <a:off x="6391274" y="6455595"/>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RASHMI JAIN</a:t>
            </a:r>
          </a:p>
        </p:txBody>
      </p:sp>
      <p:sp>
        <p:nvSpPr>
          <p:cNvPr id="13" name="Rectangle 12">
            <a:extLst>
              <a:ext uri="{FF2B5EF4-FFF2-40B4-BE49-F238E27FC236}">
                <a16:creationId xmlns:a16="http://schemas.microsoft.com/office/drawing/2014/main" id="{A69BDC62-882D-49FD-B60A-05F493B04723}"/>
              </a:ext>
            </a:extLst>
          </p:cNvPr>
          <p:cNvSpPr/>
          <p:nvPr/>
        </p:nvSpPr>
        <p:spPr>
          <a:xfrm>
            <a:off x="6877052" y="5967414"/>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AKSHAY JADHAV</a:t>
            </a:r>
          </a:p>
        </p:txBody>
      </p:sp>
      <p:sp>
        <p:nvSpPr>
          <p:cNvPr id="14" name="Rectangle 13">
            <a:extLst>
              <a:ext uri="{FF2B5EF4-FFF2-40B4-BE49-F238E27FC236}">
                <a16:creationId xmlns:a16="http://schemas.microsoft.com/office/drawing/2014/main" id="{A69BDC62-882D-49FD-B60A-05F493B04723}"/>
              </a:ext>
            </a:extLst>
          </p:cNvPr>
          <p:cNvSpPr/>
          <p:nvPr/>
        </p:nvSpPr>
        <p:spPr>
          <a:xfrm>
            <a:off x="8620134" y="5953899"/>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ADITI JAIN</a:t>
            </a:r>
          </a:p>
        </p:txBody>
      </p:sp>
      <p:sp>
        <p:nvSpPr>
          <p:cNvPr id="15" name="Rectangle 14">
            <a:extLst>
              <a:ext uri="{FF2B5EF4-FFF2-40B4-BE49-F238E27FC236}">
                <a16:creationId xmlns:a16="http://schemas.microsoft.com/office/drawing/2014/main" id="{A69BDC62-882D-49FD-B60A-05F493B04723}"/>
              </a:ext>
            </a:extLst>
          </p:cNvPr>
          <p:cNvSpPr/>
          <p:nvPr/>
        </p:nvSpPr>
        <p:spPr>
          <a:xfrm>
            <a:off x="8991621" y="6459499"/>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SHIVANI JAIN</a:t>
            </a:r>
          </a:p>
        </p:txBody>
      </p:sp>
      <p:sp>
        <p:nvSpPr>
          <p:cNvPr id="16" name="Rectangle 15">
            <a:extLst>
              <a:ext uri="{FF2B5EF4-FFF2-40B4-BE49-F238E27FC236}">
                <a16:creationId xmlns:a16="http://schemas.microsoft.com/office/drawing/2014/main" id="{A69BDC62-882D-49FD-B60A-05F493B04723}"/>
              </a:ext>
            </a:extLst>
          </p:cNvPr>
          <p:cNvSpPr/>
          <p:nvPr/>
        </p:nvSpPr>
        <p:spPr>
          <a:xfrm>
            <a:off x="4319593" y="6453968"/>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AISHWARYA KATE</a:t>
            </a:r>
          </a:p>
        </p:txBody>
      </p:sp>
      <p:sp>
        <p:nvSpPr>
          <p:cNvPr id="17" name="Rectangle 16">
            <a:extLst>
              <a:ext uri="{FF2B5EF4-FFF2-40B4-BE49-F238E27FC236}">
                <a16:creationId xmlns:a16="http://schemas.microsoft.com/office/drawing/2014/main" id="{A69BDC62-882D-49FD-B60A-05F493B04723}"/>
              </a:ext>
            </a:extLst>
          </p:cNvPr>
          <p:cNvSpPr/>
          <p:nvPr/>
        </p:nvSpPr>
        <p:spPr>
          <a:xfrm>
            <a:off x="162959" y="6196431"/>
            <a:ext cx="3005138" cy="243656"/>
          </a:xfrm>
          <a:prstGeom prst="rect">
            <a:avLst/>
          </a:prstGeom>
        </p:spPr>
        <p:txBody>
          <a:bodyPr wrap="square" lIns="0" tIns="0" rIns="0" bIns="0" anchor="ctr">
            <a:spAutoFit/>
          </a:bodyPr>
          <a:lstStyle/>
          <a:p>
            <a:pPr algn="r">
              <a:lnSpc>
                <a:spcPts val="1900"/>
              </a:lnSpc>
            </a:pPr>
            <a:r>
              <a:rPr lang="en-US" sz="2400" dirty="0">
                <a:solidFill>
                  <a:schemeClr val="bg1"/>
                </a:solidFill>
                <a:latin typeface="+mj-lt"/>
                <a:cs typeface="Segoe UI" panose="020B0502040204020203" pitchFamily="34" charset="0"/>
              </a:rPr>
              <a:t>25-March-2020</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SHIVANI JAIN</a:t>
            </a:r>
          </a:p>
        </p:txBody>
      </p:sp>
      <p:pic>
        <p:nvPicPr>
          <p:cNvPr id="9" name="Picture 8">
            <a:extLst>
              <a:ext uri="{FF2B5EF4-FFF2-40B4-BE49-F238E27FC236}">
                <a16:creationId xmlns:a16="http://schemas.microsoft.com/office/drawing/2014/main" id="{D2C5A56A-FE93-4786-830B-E12E958769B3}"/>
              </a:ext>
            </a:extLst>
          </p:cNvPr>
          <p:cNvPicPr/>
          <p:nvPr/>
        </p:nvPicPr>
        <p:blipFill rotWithShape="1">
          <a:blip r:embed="rId3"/>
          <a:srcRect l="8013" t="20239" r="22917" b="5359"/>
          <a:stretch/>
        </p:blipFill>
        <p:spPr bwMode="auto">
          <a:xfrm>
            <a:off x="228600" y="966098"/>
            <a:ext cx="11734799" cy="2558498"/>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A031858-32A5-4260-BC73-6B82DC0B6820}"/>
              </a:ext>
            </a:extLst>
          </p:cNvPr>
          <p:cNvPicPr>
            <a:picLocks noChangeAspect="1"/>
          </p:cNvPicPr>
          <p:nvPr/>
        </p:nvPicPr>
        <p:blipFill rotWithShape="1">
          <a:blip r:embed="rId4"/>
          <a:srcRect l="7810" t="21003" r="23621" b="7094"/>
          <a:stretch/>
        </p:blipFill>
        <p:spPr>
          <a:xfrm>
            <a:off x="178725" y="3674225"/>
            <a:ext cx="11734799" cy="3025833"/>
          </a:xfrm>
          <a:prstGeom prst="rect">
            <a:avLst/>
          </a:prstGeom>
        </p:spPr>
      </p:pic>
    </p:spTree>
    <p:extLst>
      <p:ext uri="{BB962C8B-B14F-4D97-AF65-F5344CB8AC3E}">
        <p14:creationId xmlns:p14="http://schemas.microsoft.com/office/powerpoint/2010/main" val="1150755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SHIVANI JAIN</a:t>
            </a:r>
          </a:p>
        </p:txBody>
      </p:sp>
      <p:pic>
        <p:nvPicPr>
          <p:cNvPr id="9" name="Picture 8">
            <a:extLst>
              <a:ext uri="{FF2B5EF4-FFF2-40B4-BE49-F238E27FC236}">
                <a16:creationId xmlns:a16="http://schemas.microsoft.com/office/drawing/2014/main" id="{F44BCB85-6EAA-4FD5-A376-6462D9AEC2A5}"/>
              </a:ext>
            </a:extLst>
          </p:cNvPr>
          <p:cNvPicPr>
            <a:picLocks noChangeAspect="1"/>
          </p:cNvPicPr>
          <p:nvPr/>
        </p:nvPicPr>
        <p:blipFill rotWithShape="1">
          <a:blip r:embed="rId3"/>
          <a:srcRect l="7683" t="20799" r="23537" b="7297"/>
          <a:stretch/>
        </p:blipFill>
        <p:spPr>
          <a:xfrm>
            <a:off x="228599" y="730965"/>
            <a:ext cx="11734801" cy="2910010"/>
          </a:xfrm>
          <a:prstGeom prst="rect">
            <a:avLst/>
          </a:prstGeom>
        </p:spPr>
      </p:pic>
      <p:pic>
        <p:nvPicPr>
          <p:cNvPr id="10" name="Picture 9">
            <a:extLst>
              <a:ext uri="{FF2B5EF4-FFF2-40B4-BE49-F238E27FC236}">
                <a16:creationId xmlns:a16="http://schemas.microsoft.com/office/drawing/2014/main" id="{400D0B6B-FD7F-46D8-95EE-2ED791A82535}"/>
              </a:ext>
            </a:extLst>
          </p:cNvPr>
          <p:cNvPicPr>
            <a:picLocks noChangeAspect="1"/>
          </p:cNvPicPr>
          <p:nvPr/>
        </p:nvPicPr>
        <p:blipFill rotWithShape="1">
          <a:blip r:embed="rId4"/>
          <a:srcRect l="7866" t="21775" r="24085" b="7947"/>
          <a:stretch/>
        </p:blipFill>
        <p:spPr>
          <a:xfrm>
            <a:off x="245223" y="3640974"/>
            <a:ext cx="11734802" cy="3136323"/>
          </a:xfrm>
          <a:prstGeom prst="rect">
            <a:avLst/>
          </a:prstGeom>
        </p:spPr>
      </p:pic>
    </p:spTree>
    <p:extLst>
      <p:ext uri="{BB962C8B-B14F-4D97-AF65-F5344CB8AC3E}">
        <p14:creationId xmlns:p14="http://schemas.microsoft.com/office/powerpoint/2010/main" val="794407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SHIVANI JAIN</a:t>
            </a:r>
          </a:p>
        </p:txBody>
      </p:sp>
      <p:pic>
        <p:nvPicPr>
          <p:cNvPr id="12" name="Picture 11">
            <a:extLst>
              <a:ext uri="{FF2B5EF4-FFF2-40B4-BE49-F238E27FC236}">
                <a16:creationId xmlns:a16="http://schemas.microsoft.com/office/drawing/2014/main" id="{97113E00-A6B3-4E08-80A9-7AA65152D2A8}"/>
              </a:ext>
            </a:extLst>
          </p:cNvPr>
          <p:cNvPicPr>
            <a:picLocks noChangeAspect="1"/>
          </p:cNvPicPr>
          <p:nvPr/>
        </p:nvPicPr>
        <p:blipFill rotWithShape="1">
          <a:blip r:embed="rId3"/>
          <a:srcRect l="8415" t="22425" r="24085" b="18684"/>
          <a:stretch/>
        </p:blipFill>
        <p:spPr>
          <a:xfrm>
            <a:off x="532015" y="1090428"/>
            <a:ext cx="10956174" cy="5260496"/>
          </a:xfrm>
          <a:prstGeom prst="rect">
            <a:avLst/>
          </a:prstGeom>
        </p:spPr>
      </p:pic>
    </p:spTree>
    <p:extLst>
      <p:ext uri="{BB962C8B-B14F-4D97-AF65-F5344CB8AC3E}">
        <p14:creationId xmlns:p14="http://schemas.microsoft.com/office/powerpoint/2010/main" val="1709584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158286" y="522898"/>
            <a:ext cx="301942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Requestor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003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p:cNvPicPr/>
          <p:nvPr/>
        </p:nvPicPr>
        <p:blipFill>
          <a:blip r:embed="rId3"/>
          <a:stretch>
            <a:fillRect/>
          </a:stretch>
        </p:blipFill>
        <p:spPr>
          <a:xfrm>
            <a:off x="1071563" y="1157288"/>
            <a:ext cx="8086723" cy="5235503"/>
          </a:xfrm>
          <a:prstGeom prst="rect">
            <a:avLst/>
          </a:prstGeom>
        </p:spPr>
      </p:pic>
      <p:pic>
        <p:nvPicPr>
          <p:cNvPr id="7" name="Picture 6"/>
          <p:cNvPicPr/>
          <p:nvPr/>
        </p:nvPicPr>
        <p:blipFill>
          <a:blip r:embed="rId4"/>
          <a:stretch>
            <a:fillRect/>
          </a:stretch>
        </p:blipFill>
        <p:spPr>
          <a:xfrm>
            <a:off x="9491073" y="4129224"/>
            <a:ext cx="2472327" cy="2388368"/>
          </a:xfrm>
          <a:prstGeom prst="rect">
            <a:avLst/>
          </a:prstGeom>
        </p:spPr>
      </p:pic>
      <p:sp>
        <p:nvSpPr>
          <p:cNvPr id="9" name="Rectangle 8">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AISHWARYA KATE</a:t>
            </a:r>
          </a:p>
        </p:txBody>
      </p:sp>
    </p:spTree>
    <p:extLst>
      <p:ext uri="{BB962C8B-B14F-4D97-AF65-F5344CB8AC3E}">
        <p14:creationId xmlns:p14="http://schemas.microsoft.com/office/powerpoint/2010/main" val="1463452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158286" y="522898"/>
            <a:ext cx="301942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Requestor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003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a:stretch>
            <a:fillRect/>
          </a:stretch>
        </p:blipFill>
        <p:spPr>
          <a:xfrm>
            <a:off x="1243008" y="912449"/>
            <a:ext cx="8029575" cy="5757593"/>
          </a:xfrm>
          <a:prstGeom prst="rect">
            <a:avLst/>
          </a:prstGeom>
        </p:spPr>
      </p:pic>
      <p:sp>
        <p:nvSpPr>
          <p:cNvPr id="7" name="Rectangle 6">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AISHWARYA KATE</a:t>
            </a:r>
          </a:p>
        </p:txBody>
      </p:sp>
      <p:pic>
        <p:nvPicPr>
          <p:cNvPr id="2" name="Picture 1"/>
          <p:cNvPicPr>
            <a:picLocks noChangeAspect="1"/>
          </p:cNvPicPr>
          <p:nvPr/>
        </p:nvPicPr>
        <p:blipFill>
          <a:blip r:embed="rId4"/>
          <a:stretch>
            <a:fillRect/>
          </a:stretch>
        </p:blipFill>
        <p:spPr>
          <a:xfrm>
            <a:off x="8970607" y="3729038"/>
            <a:ext cx="2821341" cy="1757361"/>
          </a:xfrm>
          <a:prstGeom prst="rect">
            <a:avLst/>
          </a:prstGeom>
        </p:spPr>
      </p:pic>
    </p:spTree>
    <p:extLst>
      <p:ext uri="{BB962C8B-B14F-4D97-AF65-F5344CB8AC3E}">
        <p14:creationId xmlns:p14="http://schemas.microsoft.com/office/powerpoint/2010/main" val="3221121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158286" y="522898"/>
            <a:ext cx="301942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Requestor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003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3"/>
          <a:stretch>
            <a:fillRect/>
          </a:stretch>
        </p:blipFill>
        <p:spPr>
          <a:xfrm>
            <a:off x="1357313" y="1298495"/>
            <a:ext cx="8493919" cy="5387054"/>
          </a:xfrm>
          <a:prstGeom prst="rect">
            <a:avLst/>
          </a:prstGeom>
        </p:spPr>
      </p:pic>
      <p:sp>
        <p:nvSpPr>
          <p:cNvPr id="7" name="Rectangle 6">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AISHWARYA KATE</a:t>
            </a:r>
          </a:p>
        </p:txBody>
      </p:sp>
    </p:spTree>
    <p:extLst>
      <p:ext uri="{BB962C8B-B14F-4D97-AF65-F5344CB8AC3E}">
        <p14:creationId xmlns:p14="http://schemas.microsoft.com/office/powerpoint/2010/main" val="169066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158286" y="522898"/>
            <a:ext cx="301942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Requestor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003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p:cNvPicPr/>
          <p:nvPr/>
        </p:nvPicPr>
        <p:blipFill>
          <a:blip r:embed="rId3"/>
          <a:stretch>
            <a:fillRect/>
          </a:stretch>
        </p:blipFill>
        <p:spPr>
          <a:xfrm>
            <a:off x="1671641" y="966097"/>
            <a:ext cx="8517730" cy="5696323"/>
          </a:xfrm>
          <a:prstGeom prst="rect">
            <a:avLst/>
          </a:prstGeom>
        </p:spPr>
      </p:pic>
      <p:sp>
        <p:nvSpPr>
          <p:cNvPr id="9" name="Rectangle 8">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AISHWARYA KATE</a:t>
            </a:r>
          </a:p>
        </p:txBody>
      </p:sp>
    </p:spTree>
    <p:extLst>
      <p:ext uri="{BB962C8B-B14F-4D97-AF65-F5344CB8AC3E}">
        <p14:creationId xmlns:p14="http://schemas.microsoft.com/office/powerpoint/2010/main" val="333254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72511" y="522898"/>
            <a:ext cx="35051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Role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432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3" name="Picture 12" descr="A screenshot of a computer&#10;&#10;Description automatically generated">
            <a:extLst>
              <a:ext uri="{FF2B5EF4-FFF2-40B4-BE49-F238E27FC236}">
                <a16:creationId xmlns:a16="http://schemas.microsoft.com/office/drawing/2014/main" id="{3638D793-36F0-4928-858C-B594A3DB8733}"/>
              </a:ext>
            </a:extLst>
          </p:cNvPr>
          <p:cNvPicPr>
            <a:picLocks noChangeAspect="1"/>
          </p:cNvPicPr>
          <p:nvPr/>
        </p:nvPicPr>
        <p:blipFill rotWithShape="1">
          <a:blip r:embed="rId3"/>
          <a:srcRect l="23914" t="20614" r="52367" b="6475"/>
          <a:stretch/>
        </p:blipFill>
        <p:spPr>
          <a:xfrm>
            <a:off x="5200650" y="1201622"/>
            <a:ext cx="3161052" cy="5465766"/>
          </a:xfrm>
          <a:prstGeom prst="rect">
            <a:avLst/>
          </a:prstGeom>
        </p:spPr>
        <p:style>
          <a:lnRef idx="2">
            <a:schemeClr val="accent5"/>
          </a:lnRef>
          <a:fillRef idx="1">
            <a:schemeClr val="lt1"/>
          </a:fillRef>
          <a:effectRef idx="0">
            <a:schemeClr val="accent5"/>
          </a:effectRef>
          <a:fontRef idx="minor">
            <a:schemeClr val="dk1"/>
          </a:fontRef>
        </p:style>
      </p:pic>
      <p:pic>
        <p:nvPicPr>
          <p:cNvPr id="15" name="Picture Placeholder 5" descr="A screenshot of a social media post&#10;&#10;Description automatically generated">
            <a:extLst>
              <a:ext uri="{FF2B5EF4-FFF2-40B4-BE49-F238E27FC236}">
                <a16:creationId xmlns:a16="http://schemas.microsoft.com/office/drawing/2014/main" id="{D2E3D856-3EBE-4BF3-87C5-EAFC2BC45DBD}"/>
              </a:ext>
            </a:extLst>
          </p:cNvPr>
          <p:cNvPicPr>
            <a:picLocks noChangeAspect="1"/>
          </p:cNvPicPr>
          <p:nvPr/>
        </p:nvPicPr>
        <p:blipFill rotWithShape="1">
          <a:blip r:embed="rId4"/>
          <a:srcRect l="1793" t="20072" r="42666" b="31434"/>
          <a:stretch/>
        </p:blipFill>
        <p:spPr>
          <a:xfrm>
            <a:off x="8501865" y="2400300"/>
            <a:ext cx="3456048" cy="1985963"/>
          </a:xfrm>
          <a:prstGeom prst="rect">
            <a:avLst/>
          </a:prstGeom>
        </p:spPr>
        <p:style>
          <a:lnRef idx="2">
            <a:schemeClr val="accent5"/>
          </a:lnRef>
          <a:fillRef idx="1">
            <a:schemeClr val="lt1"/>
          </a:fillRef>
          <a:effectRef idx="0">
            <a:schemeClr val="accent5"/>
          </a:effectRef>
          <a:fontRef idx="minor">
            <a:schemeClr val="dk1"/>
          </a:fontRef>
        </p:style>
      </p:pic>
      <p:sp>
        <p:nvSpPr>
          <p:cNvPr id="16" name="Title 1">
            <a:extLst>
              <a:ext uri="{FF2B5EF4-FFF2-40B4-BE49-F238E27FC236}">
                <a16:creationId xmlns:a16="http://schemas.microsoft.com/office/drawing/2014/main" id="{C50B266A-F693-4094-A903-8FDB0F80F394}"/>
              </a:ext>
            </a:extLst>
          </p:cNvPr>
          <p:cNvSpPr txBox="1">
            <a:spLocks/>
          </p:cNvSpPr>
          <p:nvPr/>
        </p:nvSpPr>
        <p:spPr>
          <a:xfrm>
            <a:off x="767137" y="947258"/>
            <a:ext cx="3413084" cy="15594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Contingency Table &amp; Bar Chart</a:t>
            </a:r>
          </a:p>
        </p:txBody>
      </p:sp>
      <p:sp>
        <p:nvSpPr>
          <p:cNvPr id="17" name="Text Placeholder 3">
            <a:extLst>
              <a:ext uri="{FF2B5EF4-FFF2-40B4-BE49-F238E27FC236}">
                <a16:creationId xmlns:a16="http://schemas.microsoft.com/office/drawing/2014/main" id="{6C10DEAA-0913-4239-9536-15A3C4C262A9}"/>
              </a:ext>
            </a:extLst>
          </p:cNvPr>
          <p:cNvSpPr txBox="1">
            <a:spLocks/>
          </p:cNvSpPr>
          <p:nvPr/>
        </p:nvSpPr>
        <p:spPr>
          <a:xfrm>
            <a:off x="775849" y="2727327"/>
            <a:ext cx="3404372" cy="3632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Observations:</a:t>
            </a:r>
          </a:p>
          <a:p>
            <a:pPr>
              <a:buFont typeface="Wingdings 2" charset="2"/>
              <a:buChar char=""/>
            </a:pPr>
            <a:r>
              <a:rPr lang="en-US" sz="1600" dirty="0"/>
              <a:t> All the alarms raised by Administrator Role were False Alarms.</a:t>
            </a:r>
          </a:p>
          <a:p>
            <a:pPr>
              <a:buFont typeface="Wingdings 2" charset="2"/>
              <a:buChar char=""/>
            </a:pPr>
            <a:r>
              <a:rPr lang="en-US" sz="1600" dirty="0"/>
              <a:t>  As we can see more than 94% of the alarms were false, which is very high.</a:t>
            </a:r>
          </a:p>
          <a:p>
            <a:pPr>
              <a:buFont typeface="Wingdings 2" charset="2"/>
              <a:buChar char=""/>
            </a:pPr>
            <a:r>
              <a:rPr lang="en-US" sz="1600" dirty="0"/>
              <a:t> Comparatively, almost 72% of the alarms raised by business users were false, which again suggests that there is some issue.</a:t>
            </a:r>
          </a:p>
          <a:p>
            <a:pPr>
              <a:buFont typeface="Wingdings 2" charset="2"/>
              <a:buChar char=""/>
            </a:pPr>
            <a:endParaRPr lang="en-US" sz="1600" dirty="0"/>
          </a:p>
        </p:txBody>
      </p:sp>
      <p:sp>
        <p:nvSpPr>
          <p:cNvPr id="10" name="Rectangle 9">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ADITI JAIN</a:t>
            </a:r>
          </a:p>
        </p:txBody>
      </p:sp>
    </p:spTree>
    <p:extLst>
      <p:ext uri="{BB962C8B-B14F-4D97-AF65-F5344CB8AC3E}">
        <p14:creationId xmlns:p14="http://schemas.microsoft.com/office/powerpoint/2010/main" val="622876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72511" y="522898"/>
            <a:ext cx="35051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Role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432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F71A3F0C-8B48-4F8F-A4BD-AEA9CE22DA6D}"/>
              </a:ext>
            </a:extLst>
          </p:cNvPr>
          <p:cNvSpPr txBox="1">
            <a:spLocks/>
          </p:cNvSpPr>
          <p:nvPr/>
        </p:nvSpPr>
        <p:spPr>
          <a:xfrm>
            <a:off x="473067" y="1108353"/>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Summarized EDA Status:</a:t>
            </a:r>
          </a:p>
        </p:txBody>
      </p:sp>
      <p:sp>
        <p:nvSpPr>
          <p:cNvPr id="12" name="Text Placeholder 3">
            <a:extLst>
              <a:ext uri="{FF2B5EF4-FFF2-40B4-BE49-F238E27FC236}">
                <a16:creationId xmlns:a16="http://schemas.microsoft.com/office/drawing/2014/main" id="{BF050923-247A-4D5B-8F20-5AB5A25C776E}"/>
              </a:ext>
            </a:extLst>
          </p:cNvPr>
          <p:cNvSpPr txBox="1">
            <a:spLocks/>
          </p:cNvSpPr>
          <p:nvPr/>
        </p:nvSpPr>
        <p:spPr>
          <a:xfrm>
            <a:off x="473068" y="1617794"/>
            <a:ext cx="3547533" cy="36003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Looking at the Charts, We can suggest following points:</a:t>
            </a:r>
          </a:p>
          <a:p>
            <a:r>
              <a:rPr lang="en-US" sz="1400" dirty="0"/>
              <a:t>The Alarm inspection team can be more efficient if they focus on inspecting the alerts generated by Business Users first since number of True Alarms by this role is most.</a:t>
            </a:r>
          </a:p>
          <a:p>
            <a:r>
              <a:rPr lang="en-US" sz="1400" dirty="0"/>
              <a:t>The CISO should look into alarm process &amp; system for Administrator role, as the False alarms are more. I believe there can be system or operational problem.</a:t>
            </a:r>
          </a:p>
          <a:p>
            <a:r>
              <a:rPr lang="en-US" sz="1400" dirty="0"/>
              <a:t>The Role variable should be included in data mining model. </a:t>
            </a:r>
          </a:p>
        </p:txBody>
      </p:sp>
      <p:pic>
        <p:nvPicPr>
          <p:cNvPr id="13" name="Content Placeholder 5" descr="A screenshot of a computer&#10;&#10;Description automatically generated">
            <a:extLst>
              <a:ext uri="{FF2B5EF4-FFF2-40B4-BE49-F238E27FC236}">
                <a16:creationId xmlns:a16="http://schemas.microsoft.com/office/drawing/2014/main" id="{B052D285-26A7-4A78-BDDA-0F25AE71AE1F}"/>
              </a:ext>
            </a:extLst>
          </p:cNvPr>
          <p:cNvPicPr>
            <a:picLocks noChangeAspect="1"/>
          </p:cNvPicPr>
          <p:nvPr/>
        </p:nvPicPr>
        <p:blipFill rotWithShape="1">
          <a:blip r:embed="rId3"/>
          <a:srcRect l="24153" t="16276" r="48630" b="10652"/>
          <a:stretch/>
        </p:blipFill>
        <p:spPr>
          <a:xfrm>
            <a:off x="5246752" y="923390"/>
            <a:ext cx="2959562" cy="371478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F9CD7AF7-B05D-4A36-BF1B-8851AC40E8A4}"/>
              </a:ext>
            </a:extLst>
          </p:cNvPr>
          <p:cNvPicPr>
            <a:picLocks noChangeAspect="1"/>
          </p:cNvPicPr>
          <p:nvPr/>
        </p:nvPicPr>
        <p:blipFill rotWithShape="1">
          <a:blip r:embed="rId4"/>
          <a:srcRect l="24494" t="17048" r="50000" b="31982"/>
          <a:stretch/>
        </p:blipFill>
        <p:spPr>
          <a:xfrm>
            <a:off x="8672511" y="917709"/>
            <a:ext cx="3290884" cy="369918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A33DC71-92E3-446F-8B90-C908EB34117A}"/>
              </a:ext>
            </a:extLst>
          </p:cNvPr>
          <p:cNvPicPr>
            <a:picLocks noChangeAspect="1"/>
          </p:cNvPicPr>
          <p:nvPr/>
        </p:nvPicPr>
        <p:blipFill rotWithShape="1">
          <a:blip r:embed="rId5"/>
          <a:srcRect l="24684" t="15865" b="53418"/>
          <a:stretch/>
        </p:blipFill>
        <p:spPr>
          <a:xfrm>
            <a:off x="3113692" y="4571168"/>
            <a:ext cx="8787805" cy="2106593"/>
          </a:xfrm>
          <a:prstGeom prst="rect">
            <a:avLst/>
          </a:prstGeom>
        </p:spPr>
      </p:pic>
      <p:sp>
        <p:nvSpPr>
          <p:cNvPr id="18" name="Rectangle 17">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ADITI JAIN</a:t>
            </a:r>
          </a:p>
        </p:txBody>
      </p:sp>
    </p:spTree>
    <p:extLst>
      <p:ext uri="{BB962C8B-B14F-4D97-AF65-F5344CB8AC3E}">
        <p14:creationId xmlns:p14="http://schemas.microsoft.com/office/powerpoint/2010/main" val="4187366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72511" y="522898"/>
            <a:ext cx="35051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Role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432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F71A3F0C-8B48-4F8F-A4BD-AEA9CE22DA6D}"/>
              </a:ext>
            </a:extLst>
          </p:cNvPr>
          <p:cNvSpPr txBox="1">
            <a:spLocks/>
          </p:cNvSpPr>
          <p:nvPr/>
        </p:nvSpPr>
        <p:spPr>
          <a:xfrm>
            <a:off x="473067" y="908322"/>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Correlation between Role &amp; Violation Type</a:t>
            </a:r>
          </a:p>
        </p:txBody>
      </p:sp>
      <p:pic>
        <p:nvPicPr>
          <p:cNvPr id="18" name="Content Placeholder 8" descr="A screenshot of a cell phone&#10;&#10;Description automatically generated">
            <a:extLst>
              <a:ext uri="{FF2B5EF4-FFF2-40B4-BE49-F238E27FC236}">
                <a16:creationId xmlns:a16="http://schemas.microsoft.com/office/drawing/2014/main" id="{8A36D52E-F9E1-458D-BFCB-587C77F72F16}"/>
              </a:ext>
            </a:extLst>
          </p:cNvPr>
          <p:cNvPicPr>
            <a:picLocks noChangeAspect="1"/>
          </p:cNvPicPr>
          <p:nvPr/>
        </p:nvPicPr>
        <p:blipFill>
          <a:blip r:embed="rId3"/>
          <a:stretch>
            <a:fillRect/>
          </a:stretch>
        </p:blipFill>
        <p:spPr>
          <a:xfrm>
            <a:off x="473067" y="1518896"/>
            <a:ext cx="3934014" cy="1963656"/>
          </a:xfrm>
          <a:prstGeom prst="rect">
            <a:avLst/>
          </a:prstGeom>
        </p:spPr>
      </p:pic>
      <p:pic>
        <p:nvPicPr>
          <p:cNvPr id="19" name="Content Placeholder 13" descr="A screenshot of a social media post&#10;&#10;Description automatically generated">
            <a:extLst>
              <a:ext uri="{FF2B5EF4-FFF2-40B4-BE49-F238E27FC236}">
                <a16:creationId xmlns:a16="http://schemas.microsoft.com/office/drawing/2014/main" id="{FE6FA97F-AB3B-4A87-8930-A42BE82A0667}"/>
              </a:ext>
            </a:extLst>
          </p:cNvPr>
          <p:cNvPicPr>
            <a:picLocks noChangeAspect="1"/>
          </p:cNvPicPr>
          <p:nvPr/>
        </p:nvPicPr>
        <p:blipFill>
          <a:blip r:embed="rId4"/>
          <a:stretch>
            <a:fillRect/>
          </a:stretch>
        </p:blipFill>
        <p:spPr>
          <a:xfrm>
            <a:off x="4892856" y="966097"/>
            <a:ext cx="6554375" cy="2407275"/>
          </a:xfrm>
          <a:prstGeom prst="rect">
            <a:avLst/>
          </a:prstGeom>
        </p:spPr>
      </p:pic>
      <p:sp>
        <p:nvSpPr>
          <p:cNvPr id="20" name="Title 1">
            <a:extLst>
              <a:ext uri="{FF2B5EF4-FFF2-40B4-BE49-F238E27FC236}">
                <a16:creationId xmlns:a16="http://schemas.microsoft.com/office/drawing/2014/main" id="{F71A3F0C-8B48-4F8F-A4BD-AEA9CE22DA6D}"/>
              </a:ext>
            </a:extLst>
          </p:cNvPr>
          <p:cNvSpPr txBox="1">
            <a:spLocks/>
          </p:cNvSpPr>
          <p:nvPr/>
        </p:nvSpPr>
        <p:spPr>
          <a:xfrm>
            <a:off x="473066" y="3625994"/>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Correlation between Role &amp; Request Type</a:t>
            </a:r>
          </a:p>
        </p:txBody>
      </p:sp>
      <p:pic>
        <p:nvPicPr>
          <p:cNvPr id="21" name="Content Placeholder 9" descr="A screenshot of a cell phone&#10;&#10;Description automatically generated">
            <a:extLst>
              <a:ext uri="{FF2B5EF4-FFF2-40B4-BE49-F238E27FC236}">
                <a16:creationId xmlns:a16="http://schemas.microsoft.com/office/drawing/2014/main" id="{BB8C45CD-9B3A-4EE9-AE48-A3A35C9979EA}"/>
              </a:ext>
            </a:extLst>
          </p:cNvPr>
          <p:cNvPicPr>
            <a:picLocks noChangeAspect="1"/>
          </p:cNvPicPr>
          <p:nvPr/>
        </p:nvPicPr>
        <p:blipFill>
          <a:blip r:embed="rId5"/>
          <a:stretch>
            <a:fillRect/>
          </a:stretch>
        </p:blipFill>
        <p:spPr>
          <a:xfrm>
            <a:off x="7426122" y="3540266"/>
            <a:ext cx="3532390" cy="3293846"/>
          </a:xfrm>
          <a:prstGeom prst="rect">
            <a:avLst/>
          </a:prstGeom>
        </p:spPr>
      </p:pic>
      <p:pic>
        <p:nvPicPr>
          <p:cNvPr id="22" name="Content Placeholder 8" descr="A screenshot of a cell phone&#10;&#10;Description automatically generated">
            <a:extLst>
              <a:ext uri="{FF2B5EF4-FFF2-40B4-BE49-F238E27FC236}">
                <a16:creationId xmlns:a16="http://schemas.microsoft.com/office/drawing/2014/main" id="{AE55D9F5-CF41-4054-AAA4-83DDB446DAD1}"/>
              </a:ext>
            </a:extLst>
          </p:cNvPr>
          <p:cNvPicPr>
            <a:picLocks noChangeAspect="1"/>
          </p:cNvPicPr>
          <p:nvPr/>
        </p:nvPicPr>
        <p:blipFill>
          <a:blip r:embed="rId6"/>
          <a:stretch>
            <a:fillRect/>
          </a:stretch>
        </p:blipFill>
        <p:spPr>
          <a:xfrm>
            <a:off x="1538184" y="4389601"/>
            <a:ext cx="3891065" cy="2257972"/>
          </a:xfrm>
          <a:prstGeom prst="rect">
            <a:avLst/>
          </a:prstGeom>
        </p:spPr>
      </p:pic>
      <p:sp>
        <p:nvSpPr>
          <p:cNvPr id="12" name="Rectangle 11">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ADITI JAIN</a:t>
            </a:r>
          </a:p>
        </p:txBody>
      </p:sp>
    </p:spTree>
    <p:extLst>
      <p:ext uri="{BB962C8B-B14F-4D97-AF65-F5344CB8AC3E}">
        <p14:creationId xmlns:p14="http://schemas.microsoft.com/office/powerpoint/2010/main" val="1516215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 Statement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560" y="1376695"/>
            <a:ext cx="9486494" cy="5038393"/>
          </a:xfrm>
          <a:prstGeom prst="rect">
            <a:avLst/>
          </a:prstGeom>
        </p:spPr>
      </p:pic>
      <p:sp>
        <p:nvSpPr>
          <p:cNvPr id="3" name="Cloud Callout 2"/>
          <p:cNvSpPr/>
          <p:nvPr/>
        </p:nvSpPr>
        <p:spPr>
          <a:xfrm rot="295811">
            <a:off x="10147993" y="802429"/>
            <a:ext cx="1757363" cy="1169257"/>
          </a:xfrm>
          <a:prstGeom prst="cloudCallout">
            <a:avLst>
              <a:gd name="adj1" fmla="val -52540"/>
              <a:gd name="adj2" fmla="val 7494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i="1" dirty="0"/>
              <a:t>Let’s make the process more efficient!</a:t>
            </a:r>
          </a:p>
        </p:txBody>
      </p:sp>
      <p:sp>
        <p:nvSpPr>
          <p:cNvPr id="10" name="Rectangle 9">
            <a:extLst>
              <a:ext uri="{FF2B5EF4-FFF2-40B4-BE49-F238E27FC236}">
                <a16:creationId xmlns:a16="http://schemas.microsoft.com/office/drawing/2014/main" id="{6BEBF752-C33D-4EC4-8210-F7B1D3A10097}"/>
              </a:ext>
            </a:extLst>
          </p:cNvPr>
          <p:cNvSpPr/>
          <p:nvPr/>
        </p:nvSpPr>
        <p:spPr>
          <a:xfrm>
            <a:off x="4357689" y="6160116"/>
            <a:ext cx="4586287" cy="200055"/>
          </a:xfrm>
          <a:prstGeom prst="rect">
            <a:avLst/>
          </a:prstGeom>
        </p:spPr>
        <p:txBody>
          <a:bodyPr wrap="square" lIns="0" tIns="0" rIns="0" bIns="0" anchor="ctr">
            <a:spAutoFit/>
          </a:bodyPr>
          <a:lstStyle/>
          <a:p>
            <a:pPr algn="ctr"/>
            <a:r>
              <a:rPr lang="en-US" sz="1300" i="1" dirty="0"/>
              <a:t>Figure 1.1 Diagram depicting the problem of CISO</a:t>
            </a:r>
          </a:p>
        </p:txBody>
      </p:sp>
      <p:sp>
        <p:nvSpPr>
          <p:cNvPr id="9" name="Rectangle 8">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2356027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72511" y="522898"/>
            <a:ext cx="35051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Role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432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F71A3F0C-8B48-4F8F-A4BD-AEA9CE22DA6D}"/>
              </a:ext>
            </a:extLst>
          </p:cNvPr>
          <p:cNvSpPr txBox="1">
            <a:spLocks/>
          </p:cNvSpPr>
          <p:nvPr/>
        </p:nvSpPr>
        <p:spPr>
          <a:xfrm>
            <a:off x="473067" y="908322"/>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Correlation between Role &amp; Requestor</a:t>
            </a:r>
          </a:p>
        </p:txBody>
      </p:sp>
      <p:pic>
        <p:nvPicPr>
          <p:cNvPr id="12" name="Content Placeholder 18" descr="A screenshot of a cell phone&#10;&#10;Description automatically generated">
            <a:extLst>
              <a:ext uri="{FF2B5EF4-FFF2-40B4-BE49-F238E27FC236}">
                <a16:creationId xmlns:a16="http://schemas.microsoft.com/office/drawing/2014/main" id="{3097461C-AFAA-424E-9A87-004667471DA8}"/>
              </a:ext>
            </a:extLst>
          </p:cNvPr>
          <p:cNvPicPr>
            <a:picLocks noChangeAspect="1"/>
          </p:cNvPicPr>
          <p:nvPr/>
        </p:nvPicPr>
        <p:blipFill>
          <a:blip r:embed="rId3"/>
          <a:stretch>
            <a:fillRect/>
          </a:stretch>
        </p:blipFill>
        <p:spPr>
          <a:xfrm>
            <a:off x="4657725" y="1143001"/>
            <a:ext cx="7183912" cy="2114549"/>
          </a:xfrm>
          <a:prstGeom prst="rect">
            <a:avLst/>
          </a:prstGeom>
        </p:spPr>
      </p:pic>
      <p:pic>
        <p:nvPicPr>
          <p:cNvPr id="13" name="Content Placeholder 16" descr="A screenshot of a cell phone&#10;&#10;Description automatically generated">
            <a:extLst>
              <a:ext uri="{FF2B5EF4-FFF2-40B4-BE49-F238E27FC236}">
                <a16:creationId xmlns:a16="http://schemas.microsoft.com/office/drawing/2014/main" id="{D7FFC976-2936-4F47-BF38-46D905AD8D7B}"/>
              </a:ext>
            </a:extLst>
          </p:cNvPr>
          <p:cNvPicPr>
            <a:picLocks noChangeAspect="1"/>
          </p:cNvPicPr>
          <p:nvPr/>
        </p:nvPicPr>
        <p:blipFill>
          <a:blip r:embed="rId4"/>
          <a:stretch>
            <a:fillRect/>
          </a:stretch>
        </p:blipFill>
        <p:spPr>
          <a:xfrm>
            <a:off x="473066" y="1531448"/>
            <a:ext cx="3861523" cy="2142932"/>
          </a:xfrm>
          <a:prstGeom prst="rect">
            <a:avLst/>
          </a:prstGeom>
        </p:spPr>
      </p:pic>
      <p:sp>
        <p:nvSpPr>
          <p:cNvPr id="15" name="Title 1">
            <a:extLst>
              <a:ext uri="{FF2B5EF4-FFF2-40B4-BE49-F238E27FC236}">
                <a16:creationId xmlns:a16="http://schemas.microsoft.com/office/drawing/2014/main" id="{F71A3F0C-8B48-4F8F-A4BD-AEA9CE22DA6D}"/>
              </a:ext>
            </a:extLst>
          </p:cNvPr>
          <p:cNvSpPr txBox="1">
            <a:spLocks/>
          </p:cNvSpPr>
          <p:nvPr/>
        </p:nvSpPr>
        <p:spPr>
          <a:xfrm>
            <a:off x="473066" y="3683146"/>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Correlation between Role &amp; Timestamp</a:t>
            </a:r>
          </a:p>
        </p:txBody>
      </p:sp>
      <p:pic>
        <p:nvPicPr>
          <p:cNvPr id="16" name="Content Placeholder 15" descr="A screenshot of a cell phone&#10;&#10;Description automatically generated">
            <a:extLst>
              <a:ext uri="{FF2B5EF4-FFF2-40B4-BE49-F238E27FC236}">
                <a16:creationId xmlns:a16="http://schemas.microsoft.com/office/drawing/2014/main" id="{903CB2B2-9E28-4C8C-B238-D81AEF7D2B03}"/>
              </a:ext>
            </a:extLst>
          </p:cNvPr>
          <p:cNvPicPr>
            <a:picLocks noChangeAspect="1"/>
          </p:cNvPicPr>
          <p:nvPr/>
        </p:nvPicPr>
        <p:blipFill>
          <a:blip r:embed="rId5"/>
          <a:stretch>
            <a:fillRect/>
          </a:stretch>
        </p:blipFill>
        <p:spPr>
          <a:xfrm>
            <a:off x="4971714" y="3429626"/>
            <a:ext cx="2825166" cy="3402222"/>
          </a:xfrm>
          <a:prstGeom prst="rect">
            <a:avLst/>
          </a:prstGeom>
        </p:spPr>
      </p:pic>
      <p:pic>
        <p:nvPicPr>
          <p:cNvPr id="23" name="Content Placeholder 19" descr="A screenshot of a cell phone&#10;&#10;Description automatically generated">
            <a:extLst>
              <a:ext uri="{FF2B5EF4-FFF2-40B4-BE49-F238E27FC236}">
                <a16:creationId xmlns:a16="http://schemas.microsoft.com/office/drawing/2014/main" id="{3ADA4829-F91F-4B38-8A42-5371C4A1947C}"/>
              </a:ext>
            </a:extLst>
          </p:cNvPr>
          <p:cNvPicPr>
            <a:picLocks noChangeAspect="1"/>
          </p:cNvPicPr>
          <p:nvPr/>
        </p:nvPicPr>
        <p:blipFill>
          <a:blip r:embed="rId6"/>
          <a:stretch>
            <a:fillRect/>
          </a:stretch>
        </p:blipFill>
        <p:spPr>
          <a:xfrm>
            <a:off x="671986" y="4502986"/>
            <a:ext cx="3573667" cy="2056363"/>
          </a:xfrm>
          <a:prstGeom prst="rect">
            <a:avLst/>
          </a:prstGeom>
        </p:spPr>
      </p:pic>
      <p:sp>
        <p:nvSpPr>
          <p:cNvPr id="18" name="Rectangle 17">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ADITI JAIN</a:t>
            </a:r>
          </a:p>
        </p:txBody>
      </p:sp>
    </p:spTree>
    <p:extLst>
      <p:ext uri="{BB962C8B-B14F-4D97-AF65-F5344CB8AC3E}">
        <p14:creationId xmlns:p14="http://schemas.microsoft.com/office/powerpoint/2010/main" val="2242344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497416" y="441843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5497417" y="187141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9F7E025-DDEC-4748-AAE9-9FA2A4BF1E49}"/>
              </a:ext>
            </a:extLst>
          </p:cNvPr>
          <p:cNvSpPr/>
          <p:nvPr/>
        </p:nvSpPr>
        <p:spPr>
          <a:xfrm>
            <a:off x="971549" y="998175"/>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CATEGORICAL VARIABLE (Element 1, Element 2, Element 3, Table 1 and Table 2)</a:t>
            </a:r>
          </a:p>
          <a:p>
            <a:pPr>
              <a:lnSpc>
                <a:spcPts val="1900"/>
              </a:lnSpc>
            </a:pPr>
            <a:endParaRPr lang="en-US" b="1" dirty="0">
              <a:solidFill>
                <a:schemeClr val="accent3">
                  <a:lumMod val="75000"/>
                </a:schemeClr>
              </a:solidFill>
              <a:latin typeface="+mj-lt"/>
              <a:cs typeface="Segoe UI" panose="020B0502040204020203" pitchFamily="34" charset="0"/>
            </a:endParaRPr>
          </a:p>
        </p:txBody>
      </p:sp>
      <p:pic>
        <p:nvPicPr>
          <p:cNvPr id="6" name="Picture 5"/>
          <p:cNvPicPr>
            <a:picLocks noChangeAspect="1"/>
          </p:cNvPicPr>
          <p:nvPr/>
        </p:nvPicPr>
        <p:blipFill>
          <a:blip r:embed="rId3"/>
          <a:stretch>
            <a:fillRect/>
          </a:stretch>
        </p:blipFill>
        <p:spPr>
          <a:xfrm>
            <a:off x="6517520" y="3030200"/>
            <a:ext cx="3638550" cy="3752850"/>
          </a:xfrm>
          <a:prstGeom prst="rect">
            <a:avLst/>
          </a:prstGeom>
        </p:spPr>
      </p:pic>
      <p:sp>
        <p:nvSpPr>
          <p:cNvPr id="21" name="Title 1">
            <a:extLst>
              <a:ext uri="{FF2B5EF4-FFF2-40B4-BE49-F238E27FC236}">
                <a16:creationId xmlns:a16="http://schemas.microsoft.com/office/drawing/2014/main" id="{4E3F5479-058B-4FA8-92E9-18CAB8CDC5C5}"/>
              </a:ext>
            </a:extLst>
          </p:cNvPr>
          <p:cNvSpPr txBox="1">
            <a:spLocks/>
          </p:cNvSpPr>
          <p:nvPr/>
        </p:nvSpPr>
        <p:spPr>
          <a:xfrm>
            <a:off x="9214130" y="4641526"/>
            <a:ext cx="828675" cy="2077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b="1" dirty="0">
                <a:solidFill>
                  <a:schemeClr val="bg1"/>
                </a:solidFill>
              </a:rPr>
              <a:t>57.00%</a:t>
            </a:r>
            <a:endParaRPr lang="en-US" sz="1500" dirty="0">
              <a:solidFill>
                <a:schemeClr val="bg1"/>
              </a:solidFill>
            </a:endParaRPr>
          </a:p>
        </p:txBody>
      </p:sp>
      <p:pic>
        <p:nvPicPr>
          <p:cNvPr id="7" name="Picture 6"/>
          <p:cNvPicPr>
            <a:picLocks noChangeAspect="1"/>
          </p:cNvPicPr>
          <p:nvPr/>
        </p:nvPicPr>
        <p:blipFill>
          <a:blip r:embed="rId4"/>
          <a:stretch>
            <a:fillRect/>
          </a:stretch>
        </p:blipFill>
        <p:spPr>
          <a:xfrm>
            <a:off x="10262621" y="4714365"/>
            <a:ext cx="1580992" cy="1611992"/>
          </a:xfrm>
          <a:prstGeom prst="rect">
            <a:avLst/>
          </a:prstGeom>
        </p:spPr>
      </p:pic>
      <p:sp>
        <p:nvSpPr>
          <p:cNvPr id="23" name="Title 1">
            <a:extLst>
              <a:ext uri="{FF2B5EF4-FFF2-40B4-BE49-F238E27FC236}">
                <a16:creationId xmlns:a16="http://schemas.microsoft.com/office/drawing/2014/main" id="{4E3F5479-058B-4FA8-92E9-18CAB8CDC5C5}"/>
              </a:ext>
            </a:extLst>
          </p:cNvPr>
          <p:cNvSpPr txBox="1">
            <a:spLocks/>
          </p:cNvSpPr>
          <p:nvPr/>
        </p:nvSpPr>
        <p:spPr>
          <a:xfrm>
            <a:off x="6737624" y="5408295"/>
            <a:ext cx="828675" cy="2077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b="1" dirty="0">
                <a:solidFill>
                  <a:schemeClr val="bg1"/>
                </a:solidFill>
              </a:rPr>
              <a:t>21.21%</a:t>
            </a:r>
            <a:endParaRPr lang="en-US" sz="1500" dirty="0">
              <a:solidFill>
                <a:schemeClr val="bg1"/>
              </a:solidFill>
            </a:endParaRPr>
          </a:p>
        </p:txBody>
      </p:sp>
      <p:sp>
        <p:nvSpPr>
          <p:cNvPr id="24" name="Title 1">
            <a:extLst>
              <a:ext uri="{FF2B5EF4-FFF2-40B4-BE49-F238E27FC236}">
                <a16:creationId xmlns:a16="http://schemas.microsoft.com/office/drawing/2014/main" id="{4E3F5479-058B-4FA8-92E9-18CAB8CDC5C5}"/>
              </a:ext>
            </a:extLst>
          </p:cNvPr>
          <p:cNvSpPr txBox="1">
            <a:spLocks/>
          </p:cNvSpPr>
          <p:nvPr/>
        </p:nvSpPr>
        <p:spPr>
          <a:xfrm>
            <a:off x="6823346" y="4008114"/>
            <a:ext cx="828675" cy="2077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b="1" dirty="0">
                <a:solidFill>
                  <a:schemeClr val="bg1"/>
                </a:solidFill>
              </a:rPr>
              <a:t>15.93%</a:t>
            </a:r>
            <a:endParaRPr lang="en-US" sz="1500" dirty="0">
              <a:solidFill>
                <a:schemeClr val="bg1"/>
              </a:solidFill>
            </a:endParaRPr>
          </a:p>
        </p:txBody>
      </p:sp>
      <p:sp>
        <p:nvSpPr>
          <p:cNvPr id="25" name="Title 1">
            <a:extLst>
              <a:ext uri="{FF2B5EF4-FFF2-40B4-BE49-F238E27FC236}">
                <a16:creationId xmlns:a16="http://schemas.microsoft.com/office/drawing/2014/main" id="{4E3F5479-058B-4FA8-92E9-18CAB8CDC5C5}"/>
              </a:ext>
            </a:extLst>
          </p:cNvPr>
          <p:cNvSpPr txBox="1">
            <a:spLocks/>
          </p:cNvSpPr>
          <p:nvPr/>
        </p:nvSpPr>
        <p:spPr>
          <a:xfrm rot="15492886">
            <a:off x="7571062" y="3483797"/>
            <a:ext cx="828675" cy="1938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solidFill>
              </a:rPr>
              <a:t>4.19%</a:t>
            </a:r>
            <a:endParaRPr lang="en-US" sz="1400" dirty="0">
              <a:solidFill>
                <a:schemeClr val="bg1"/>
              </a:solidFill>
            </a:endParaRPr>
          </a:p>
        </p:txBody>
      </p:sp>
      <p:sp>
        <p:nvSpPr>
          <p:cNvPr id="26" name="Title 1">
            <a:extLst>
              <a:ext uri="{FF2B5EF4-FFF2-40B4-BE49-F238E27FC236}">
                <a16:creationId xmlns:a16="http://schemas.microsoft.com/office/drawing/2014/main" id="{4E3F5479-058B-4FA8-92E9-18CAB8CDC5C5}"/>
              </a:ext>
            </a:extLst>
          </p:cNvPr>
          <p:cNvSpPr txBox="1">
            <a:spLocks/>
          </p:cNvSpPr>
          <p:nvPr/>
        </p:nvSpPr>
        <p:spPr>
          <a:xfrm rot="16200000">
            <a:off x="7828228" y="3519294"/>
            <a:ext cx="828675" cy="1800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00" b="1" dirty="0">
                <a:solidFill>
                  <a:schemeClr val="bg1"/>
                </a:solidFill>
              </a:rPr>
              <a:t>1.68%</a:t>
            </a:r>
            <a:endParaRPr lang="en-US" sz="1300" dirty="0">
              <a:solidFill>
                <a:schemeClr val="bg1"/>
              </a:solidFill>
            </a:endParaRPr>
          </a:p>
        </p:txBody>
      </p:sp>
      <p:sp>
        <p:nvSpPr>
          <p:cNvPr id="19" name="Rectangle 18">
            <a:extLst>
              <a:ext uri="{FF2B5EF4-FFF2-40B4-BE49-F238E27FC236}">
                <a16:creationId xmlns:a16="http://schemas.microsoft.com/office/drawing/2014/main" id="{690C1A7A-78BB-48B4-B5CE-2B9C34E5E67B}"/>
              </a:ext>
            </a:extLst>
          </p:cNvPr>
          <p:cNvSpPr/>
          <p:nvPr/>
        </p:nvSpPr>
        <p:spPr>
          <a:xfrm>
            <a:off x="5276530" y="6556847"/>
            <a:ext cx="6646888"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Figure 4.1 Pie chart showing the total alarms (in percentages) in each component accessed </a:t>
            </a:r>
          </a:p>
        </p:txBody>
      </p:sp>
      <p:pic>
        <p:nvPicPr>
          <p:cNvPr id="3" name="Picture 2"/>
          <p:cNvPicPr>
            <a:picLocks noChangeAspect="1"/>
          </p:cNvPicPr>
          <p:nvPr/>
        </p:nvPicPr>
        <p:blipFill>
          <a:blip r:embed="rId5"/>
          <a:stretch>
            <a:fillRect/>
          </a:stretch>
        </p:blipFill>
        <p:spPr>
          <a:xfrm>
            <a:off x="307914" y="1516160"/>
            <a:ext cx="5195717" cy="1696099"/>
          </a:xfrm>
          <a:prstGeom prst="rect">
            <a:avLst/>
          </a:prstGeom>
        </p:spPr>
      </p:pic>
      <p:sp>
        <p:nvSpPr>
          <p:cNvPr id="29" name="Rectangle 28">
            <a:extLst>
              <a:ext uri="{FF2B5EF4-FFF2-40B4-BE49-F238E27FC236}">
                <a16:creationId xmlns:a16="http://schemas.microsoft.com/office/drawing/2014/main" id="{690C1A7A-78BB-48B4-B5CE-2B9C34E5E67B}"/>
              </a:ext>
            </a:extLst>
          </p:cNvPr>
          <p:cNvSpPr/>
          <p:nvPr/>
        </p:nvSpPr>
        <p:spPr>
          <a:xfrm>
            <a:off x="307914" y="2853682"/>
            <a:ext cx="5178913"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4.1 Contingency Table of Component with total count of alarm</a:t>
            </a:r>
          </a:p>
        </p:txBody>
      </p:sp>
      <p:sp>
        <p:nvSpPr>
          <p:cNvPr id="30" name="Rectangle 29">
            <a:extLst>
              <a:ext uri="{FF2B5EF4-FFF2-40B4-BE49-F238E27FC236}">
                <a16:creationId xmlns:a16="http://schemas.microsoft.com/office/drawing/2014/main" id="{690C1A7A-78BB-48B4-B5CE-2B9C34E5E67B}"/>
              </a:ext>
            </a:extLst>
          </p:cNvPr>
          <p:cNvSpPr/>
          <p:nvPr/>
        </p:nvSpPr>
        <p:spPr>
          <a:xfrm>
            <a:off x="6005187" y="1910358"/>
            <a:ext cx="5047930" cy="1077218"/>
          </a:xfrm>
          <a:prstGeom prst="rect">
            <a:avLst/>
          </a:prstGeom>
        </p:spPr>
        <p:txBody>
          <a:bodyPr wrap="square" lIns="0" tIns="0" rIns="0" bIns="0" anchor="t">
            <a:spAutoFit/>
          </a:bodyPr>
          <a:lstStyle/>
          <a:p>
            <a:pPr algn="just"/>
            <a:r>
              <a:rPr lang="en-US" sz="1400" dirty="0">
                <a:cs typeface="Segoe UI" panose="020B0502040204020203" pitchFamily="34" charset="0"/>
              </a:rPr>
              <a:t>Table 4.1 represents the total proportion of Alarm values when a particular component was accessed. Clearly, the maximum number of alarms (whether True/False) were identified on Table 1 component (680 out of 1193). Table 2, when accessed, generated 253 total alarms out of 1193.</a:t>
            </a:r>
            <a:endParaRPr lang="en-US" sz="1400" dirty="0"/>
          </a:p>
        </p:txBody>
      </p:sp>
      <p:sp>
        <p:nvSpPr>
          <p:cNvPr id="32" name="Rectangle 31">
            <a:extLst>
              <a:ext uri="{FF2B5EF4-FFF2-40B4-BE49-F238E27FC236}">
                <a16:creationId xmlns:a16="http://schemas.microsoft.com/office/drawing/2014/main" id="{690C1A7A-78BB-48B4-B5CE-2B9C34E5E67B}"/>
              </a:ext>
            </a:extLst>
          </p:cNvPr>
          <p:cNvSpPr/>
          <p:nvPr/>
        </p:nvSpPr>
        <p:spPr>
          <a:xfrm>
            <a:off x="281445" y="4641056"/>
            <a:ext cx="5047930" cy="1292662"/>
          </a:xfrm>
          <a:prstGeom prst="rect">
            <a:avLst/>
          </a:prstGeom>
        </p:spPr>
        <p:txBody>
          <a:bodyPr wrap="square" lIns="0" tIns="0" rIns="0" bIns="0" anchor="t">
            <a:spAutoFit/>
          </a:bodyPr>
          <a:lstStyle/>
          <a:p>
            <a:pPr algn="just"/>
            <a:r>
              <a:rPr lang="en-US" sz="1400" dirty="0">
                <a:cs typeface="Segoe UI" panose="020B0502040204020203" pitchFamily="34" charset="0"/>
              </a:rPr>
              <a:t>Figure 4.1 shows the total </a:t>
            </a:r>
            <a:r>
              <a:rPr lang="en-US" sz="1400" b="1" dirty="0">
                <a:cs typeface="Segoe UI" panose="020B0502040204020203" pitchFamily="34" charset="0"/>
              </a:rPr>
              <a:t>proportion</a:t>
            </a:r>
            <a:r>
              <a:rPr lang="en-US" sz="1400" dirty="0">
                <a:cs typeface="Segoe UI" panose="020B0502040204020203" pitchFamily="34" charset="0"/>
              </a:rPr>
              <a:t> of alarm (in percentages) in each of the component accessed. It appears to indicate that a greater proportion of alarms were identified on Table 1 (57%).  </a:t>
            </a:r>
          </a:p>
          <a:p>
            <a:pPr algn="just"/>
            <a:endParaRPr lang="en-US" sz="1400" dirty="0">
              <a:cs typeface="Segoe UI" panose="020B0502040204020203" pitchFamily="34" charset="0"/>
            </a:endParaRPr>
          </a:p>
          <a:p>
            <a:pPr algn="just"/>
            <a:endParaRPr lang="en-US" sz="1400" dirty="0">
              <a:cs typeface="Segoe UI" panose="020B0502040204020203" pitchFamily="34" charset="0"/>
            </a:endParaRPr>
          </a:p>
          <a:p>
            <a:pPr algn="just"/>
            <a:endParaRPr lang="en-US" sz="1400" dirty="0"/>
          </a:p>
        </p:txBody>
      </p:sp>
      <p:sp>
        <p:nvSpPr>
          <p:cNvPr id="22" name="Rectangle 21">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4036250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49296" y="165952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352922" y="1231724"/>
            <a:ext cx="6641915" cy="2142483"/>
          </a:xfrm>
          <a:prstGeom prst="rect">
            <a:avLst/>
          </a:prstGeom>
        </p:spPr>
      </p:pic>
      <p:sp>
        <p:nvSpPr>
          <p:cNvPr id="27" name="Rectangle 26">
            <a:extLst>
              <a:ext uri="{FF2B5EF4-FFF2-40B4-BE49-F238E27FC236}">
                <a16:creationId xmlns:a16="http://schemas.microsoft.com/office/drawing/2014/main" id="{690C1A7A-78BB-48B4-B5CE-2B9C34E5E67B}"/>
              </a:ext>
            </a:extLst>
          </p:cNvPr>
          <p:cNvSpPr/>
          <p:nvPr/>
        </p:nvSpPr>
        <p:spPr>
          <a:xfrm>
            <a:off x="547754" y="3051080"/>
            <a:ext cx="5913007"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4.2 Contingency Table of Component accessed with Alarm (False/True)</a:t>
            </a:r>
          </a:p>
        </p:txBody>
      </p:sp>
      <p:sp>
        <p:nvSpPr>
          <p:cNvPr id="28" name="Rectangle 27">
            <a:extLst>
              <a:ext uri="{FF2B5EF4-FFF2-40B4-BE49-F238E27FC236}">
                <a16:creationId xmlns:a16="http://schemas.microsoft.com/office/drawing/2014/main" id="{690C1A7A-78BB-48B4-B5CE-2B9C34E5E67B}"/>
              </a:ext>
            </a:extLst>
          </p:cNvPr>
          <p:cNvSpPr/>
          <p:nvPr/>
        </p:nvSpPr>
        <p:spPr>
          <a:xfrm>
            <a:off x="7729531" y="1668148"/>
            <a:ext cx="4086231" cy="1077218"/>
          </a:xfrm>
          <a:prstGeom prst="rect">
            <a:avLst/>
          </a:prstGeom>
        </p:spPr>
        <p:txBody>
          <a:bodyPr wrap="square" lIns="0" tIns="0" rIns="0" bIns="0" anchor="t">
            <a:spAutoFit/>
          </a:bodyPr>
          <a:lstStyle/>
          <a:p>
            <a:pPr algn="just"/>
            <a:r>
              <a:rPr lang="en-US" sz="1400" dirty="0">
                <a:cs typeface="Segoe UI" panose="020B0502040204020203" pitchFamily="34" charset="0"/>
              </a:rPr>
              <a:t>The grand total column in Table 4.2 contains the marginal distribution for alarm.</a:t>
            </a:r>
          </a:p>
          <a:p>
            <a:pPr algn="just"/>
            <a:r>
              <a:rPr lang="en-US" sz="1400" dirty="0">
                <a:cs typeface="Segoe UI" panose="020B0502040204020203" pitchFamily="34" charset="0"/>
              </a:rPr>
              <a:t>Similarly, the grand total row represents the marginal distribution for component accessed. </a:t>
            </a:r>
          </a:p>
          <a:p>
            <a:pPr algn="just"/>
            <a:endParaRPr lang="en-US" sz="1400" dirty="0"/>
          </a:p>
        </p:txBody>
      </p:sp>
      <p:cxnSp>
        <p:nvCxnSpPr>
          <p:cNvPr id="34" name="Straight Connector 33">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49296" y="454102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90C1A7A-78BB-48B4-B5CE-2B9C34E5E67B}"/>
              </a:ext>
            </a:extLst>
          </p:cNvPr>
          <p:cNvSpPr/>
          <p:nvPr/>
        </p:nvSpPr>
        <p:spPr>
          <a:xfrm>
            <a:off x="7724768" y="4263033"/>
            <a:ext cx="4086231" cy="1723549"/>
          </a:xfrm>
          <a:prstGeom prst="rect">
            <a:avLst/>
          </a:prstGeom>
        </p:spPr>
        <p:txBody>
          <a:bodyPr wrap="square" lIns="0" tIns="0" rIns="0" bIns="0" anchor="t">
            <a:spAutoFit/>
          </a:bodyPr>
          <a:lstStyle/>
          <a:p>
            <a:pPr algn="just"/>
            <a:r>
              <a:rPr lang="en-US" sz="1400" dirty="0">
                <a:cs typeface="Segoe UI" panose="020B0502040204020203" pitchFamily="34" charset="0"/>
              </a:rPr>
              <a:t>Table 4.3 shows the total percentage of the alarm values in each of the component accessed.</a:t>
            </a:r>
          </a:p>
          <a:p>
            <a:pPr algn="just"/>
            <a:r>
              <a:rPr lang="en-US" sz="1400" dirty="0">
                <a:cs typeface="Segoe UI" panose="020B0502040204020203" pitchFamily="34" charset="0"/>
              </a:rPr>
              <a:t>Clearly, the highest number of FALSE POSITIVE alarms were generated in Table 1 (53.65%).</a:t>
            </a:r>
          </a:p>
          <a:p>
            <a:pPr algn="just"/>
            <a:r>
              <a:rPr lang="en-US" sz="1400" dirty="0">
                <a:cs typeface="Segoe UI" panose="020B0502040204020203" pitchFamily="34" charset="0"/>
              </a:rPr>
              <a:t>Also, 21.21% of FALSE POSITIVE alarms were generated when Table 2 was accessed. This figure is followed by Element 1 (10.90%), Element 2 (1.68%) and Element 3 (0.84%).</a:t>
            </a:r>
          </a:p>
        </p:txBody>
      </p:sp>
      <p:pic>
        <p:nvPicPr>
          <p:cNvPr id="36" name="Picture 35"/>
          <p:cNvPicPr>
            <a:picLocks noChangeAspect="1"/>
          </p:cNvPicPr>
          <p:nvPr/>
        </p:nvPicPr>
        <p:blipFill>
          <a:blip r:embed="rId4"/>
          <a:stretch>
            <a:fillRect/>
          </a:stretch>
        </p:blipFill>
        <p:spPr>
          <a:xfrm>
            <a:off x="301170" y="3976914"/>
            <a:ext cx="6756748" cy="2074133"/>
          </a:xfrm>
          <a:prstGeom prst="rect">
            <a:avLst/>
          </a:prstGeom>
        </p:spPr>
      </p:pic>
      <p:sp>
        <p:nvSpPr>
          <p:cNvPr id="37" name="Rectangle 36">
            <a:extLst>
              <a:ext uri="{FF2B5EF4-FFF2-40B4-BE49-F238E27FC236}">
                <a16:creationId xmlns:a16="http://schemas.microsoft.com/office/drawing/2014/main" id="{690C1A7A-78BB-48B4-B5CE-2B9C34E5E67B}"/>
              </a:ext>
            </a:extLst>
          </p:cNvPr>
          <p:cNvSpPr/>
          <p:nvPr/>
        </p:nvSpPr>
        <p:spPr>
          <a:xfrm>
            <a:off x="567930" y="6069837"/>
            <a:ext cx="5913007"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4.3 Contingency Table with percentages of total </a:t>
            </a:r>
          </a:p>
        </p:txBody>
      </p:sp>
      <p:sp>
        <p:nvSpPr>
          <p:cNvPr id="15" name="Rectangle 14">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3615182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49296" y="151437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352922" y="1187668"/>
            <a:ext cx="6533653" cy="2008010"/>
          </a:xfrm>
          <a:prstGeom prst="rect">
            <a:avLst/>
          </a:prstGeom>
        </p:spPr>
      </p:pic>
      <p:sp>
        <p:nvSpPr>
          <p:cNvPr id="16" name="Rectangle 15">
            <a:extLst>
              <a:ext uri="{FF2B5EF4-FFF2-40B4-BE49-F238E27FC236}">
                <a16:creationId xmlns:a16="http://schemas.microsoft.com/office/drawing/2014/main" id="{690C1A7A-78BB-48B4-B5CE-2B9C34E5E67B}"/>
              </a:ext>
            </a:extLst>
          </p:cNvPr>
          <p:cNvSpPr/>
          <p:nvPr/>
        </p:nvSpPr>
        <p:spPr>
          <a:xfrm>
            <a:off x="528701" y="3075122"/>
            <a:ext cx="5913007" cy="223394"/>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4.4 Contingency Table with row percentages</a:t>
            </a:r>
          </a:p>
        </p:txBody>
      </p:sp>
      <p:sp>
        <p:nvSpPr>
          <p:cNvPr id="17" name="Rectangle 16">
            <a:extLst>
              <a:ext uri="{FF2B5EF4-FFF2-40B4-BE49-F238E27FC236}">
                <a16:creationId xmlns:a16="http://schemas.microsoft.com/office/drawing/2014/main" id="{690C1A7A-78BB-48B4-B5CE-2B9C34E5E67B}"/>
              </a:ext>
            </a:extLst>
          </p:cNvPr>
          <p:cNvSpPr/>
          <p:nvPr/>
        </p:nvSpPr>
        <p:spPr>
          <a:xfrm>
            <a:off x="7724768" y="1176912"/>
            <a:ext cx="4086231" cy="1723549"/>
          </a:xfrm>
          <a:prstGeom prst="rect">
            <a:avLst/>
          </a:prstGeom>
        </p:spPr>
        <p:txBody>
          <a:bodyPr wrap="square" lIns="0" tIns="0" rIns="0" bIns="0" anchor="t">
            <a:spAutoFit/>
          </a:bodyPr>
          <a:lstStyle/>
          <a:p>
            <a:pPr algn="just"/>
            <a:r>
              <a:rPr lang="en-US" sz="1400" dirty="0">
                <a:cs typeface="Segoe UI" panose="020B0502040204020203" pitchFamily="34" charset="0"/>
              </a:rPr>
              <a:t>Table 4.4 indicates, for each cell, the percentage of the row total. Clearly, the highest number of FALSE POSITIVE alarms were notified in Table 1 (60.78%) – which could be of major concern.</a:t>
            </a:r>
          </a:p>
          <a:p>
            <a:pPr algn="just"/>
            <a:r>
              <a:rPr lang="en-US" sz="1400" dirty="0">
                <a:cs typeface="Segoe UI" panose="020B0502040204020203" pitchFamily="34" charset="0"/>
              </a:rPr>
              <a:t>Also, 24.03% of FALSE POSITIVE alarms were notified when Table 2 was accessed – which again cannot be overlooked. This figure is followed by Element 1 (12.35%), Element 2 (1.90%) and Element 3 (0.95%).</a:t>
            </a:r>
          </a:p>
        </p:txBody>
      </p:sp>
      <p:cxnSp>
        <p:nvCxnSpPr>
          <p:cNvPr id="19" name="Straight Connector 18">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49296" y="454102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a:off x="352922" y="4005943"/>
            <a:ext cx="6641915" cy="2208205"/>
          </a:xfrm>
          <a:prstGeom prst="rect">
            <a:avLst/>
          </a:prstGeom>
        </p:spPr>
      </p:pic>
      <p:sp>
        <p:nvSpPr>
          <p:cNvPr id="21" name="Rectangle 20">
            <a:extLst>
              <a:ext uri="{FF2B5EF4-FFF2-40B4-BE49-F238E27FC236}">
                <a16:creationId xmlns:a16="http://schemas.microsoft.com/office/drawing/2014/main" id="{690C1A7A-78BB-48B4-B5CE-2B9C34E5E67B}"/>
              </a:ext>
            </a:extLst>
          </p:cNvPr>
          <p:cNvSpPr/>
          <p:nvPr/>
        </p:nvSpPr>
        <p:spPr>
          <a:xfrm>
            <a:off x="528701" y="6016544"/>
            <a:ext cx="5913007"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4.5 Contingency Table with column percentages</a:t>
            </a:r>
          </a:p>
        </p:txBody>
      </p:sp>
      <p:sp>
        <p:nvSpPr>
          <p:cNvPr id="23" name="Rectangle 22">
            <a:extLst>
              <a:ext uri="{FF2B5EF4-FFF2-40B4-BE49-F238E27FC236}">
                <a16:creationId xmlns:a16="http://schemas.microsoft.com/office/drawing/2014/main" id="{690C1A7A-78BB-48B4-B5CE-2B9C34E5E67B}"/>
              </a:ext>
            </a:extLst>
          </p:cNvPr>
          <p:cNvSpPr/>
          <p:nvPr/>
        </p:nvSpPr>
        <p:spPr>
          <a:xfrm>
            <a:off x="7729531" y="4163016"/>
            <a:ext cx="4081468" cy="1938992"/>
          </a:xfrm>
          <a:prstGeom prst="rect">
            <a:avLst/>
          </a:prstGeom>
        </p:spPr>
        <p:txBody>
          <a:bodyPr wrap="square" lIns="0" tIns="0" rIns="0" bIns="0" anchor="t">
            <a:spAutoFit/>
          </a:bodyPr>
          <a:lstStyle/>
          <a:p>
            <a:pPr algn="just"/>
            <a:r>
              <a:rPr lang="en-US" sz="1400" dirty="0">
                <a:cs typeface="Segoe UI" panose="020B0502040204020203" pitchFamily="34" charset="0"/>
              </a:rPr>
              <a:t>Table 4.5 compares the proportion of the alarm values (row variable) in each of the component accessed (column variable).</a:t>
            </a:r>
          </a:p>
          <a:p>
            <a:pPr algn="just"/>
            <a:r>
              <a:rPr lang="en-US" sz="1400" dirty="0">
                <a:cs typeface="Segoe UI" panose="020B0502040204020203" pitchFamily="34" charset="0"/>
              </a:rPr>
              <a:t>Evidently, 100% of the Table 2 alarm values were FALSE POSITIVES – which could be of major concern.</a:t>
            </a:r>
          </a:p>
          <a:p>
            <a:pPr algn="just"/>
            <a:r>
              <a:rPr lang="en-US" sz="1400" dirty="0">
                <a:cs typeface="Segoe UI" panose="020B0502040204020203" pitchFamily="34" charset="0"/>
              </a:rPr>
              <a:t>Also, 94.12% of the Table 1 alarm values were FALSE POSITIVES – which again cannot be overlooked. This figure is followed by Element 1 (68.42%), Element 3 (50%) and Element 2 (40%) alarm values.</a:t>
            </a:r>
          </a:p>
        </p:txBody>
      </p:sp>
      <p:sp>
        <p:nvSpPr>
          <p:cNvPr id="15" name="Rectangle 14">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975931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423035" y="1914529"/>
            <a:ext cx="10444798" cy="3370723"/>
          </a:xfrm>
          <a:prstGeom prst="rect">
            <a:avLst/>
          </a:prstGeom>
        </p:spPr>
      </p:pic>
      <p:pic>
        <p:nvPicPr>
          <p:cNvPr id="5" name="Picture 4"/>
          <p:cNvPicPr>
            <a:picLocks noChangeAspect="1"/>
          </p:cNvPicPr>
          <p:nvPr/>
        </p:nvPicPr>
        <p:blipFill>
          <a:blip r:embed="rId4"/>
          <a:stretch>
            <a:fillRect/>
          </a:stretch>
        </p:blipFill>
        <p:spPr>
          <a:xfrm>
            <a:off x="10276427" y="802626"/>
            <a:ext cx="1886998" cy="869012"/>
          </a:xfrm>
          <a:prstGeom prst="rect">
            <a:avLst/>
          </a:prstGeom>
        </p:spPr>
      </p:pic>
      <p:sp>
        <p:nvSpPr>
          <p:cNvPr id="18" name="Rectangle 17">
            <a:extLst>
              <a:ext uri="{FF2B5EF4-FFF2-40B4-BE49-F238E27FC236}">
                <a16:creationId xmlns:a16="http://schemas.microsoft.com/office/drawing/2014/main" id="{690C1A7A-78BB-48B4-B5CE-2B9C34E5E67B}"/>
              </a:ext>
            </a:extLst>
          </p:cNvPr>
          <p:cNvSpPr/>
          <p:nvPr/>
        </p:nvSpPr>
        <p:spPr>
          <a:xfrm>
            <a:off x="2561899" y="5328117"/>
            <a:ext cx="6646888" cy="487313"/>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Figure 4.2 Pie chart showing the proportion of FALSE POSITIVE and TRUE POSITIVE alarms in each component accessed </a:t>
            </a:r>
          </a:p>
        </p:txBody>
      </p:sp>
      <p:sp>
        <p:nvSpPr>
          <p:cNvPr id="19" name="Rectangle 18">
            <a:extLst>
              <a:ext uri="{FF2B5EF4-FFF2-40B4-BE49-F238E27FC236}">
                <a16:creationId xmlns:a16="http://schemas.microsoft.com/office/drawing/2014/main" id="{69F7E025-DDEC-4748-AAE9-9FA2A4BF1E49}"/>
              </a:ext>
            </a:extLst>
          </p:cNvPr>
          <p:cNvSpPr/>
          <p:nvPr/>
        </p:nvSpPr>
        <p:spPr>
          <a:xfrm>
            <a:off x="971549" y="1026751"/>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Graphical Counterpart of Contingency Table 4.2  </a:t>
            </a:r>
          </a:p>
          <a:p>
            <a:pPr>
              <a:lnSpc>
                <a:spcPts val="1900"/>
              </a:lnSpc>
            </a:pPr>
            <a:endParaRPr lang="en-US" b="1" dirty="0">
              <a:solidFill>
                <a:schemeClr val="accent3">
                  <a:lumMod val="75000"/>
                </a:schemeClr>
              </a:solidFill>
              <a:latin typeface="+mj-lt"/>
              <a:cs typeface="Segoe UI" panose="020B0502040204020203" pitchFamily="34" charset="0"/>
            </a:endParaRPr>
          </a:p>
        </p:txBody>
      </p:sp>
      <p:sp>
        <p:nvSpPr>
          <p:cNvPr id="10" name="Rectangle 9">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4095461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8228692" y="874353"/>
            <a:ext cx="3556908"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Graphically “normalizing” </a:t>
            </a:r>
          </a:p>
          <a:p>
            <a:pPr>
              <a:lnSpc>
                <a:spcPts val="1900"/>
              </a:lnSpc>
            </a:pPr>
            <a:endParaRPr lang="en-US" b="1" dirty="0">
              <a:solidFill>
                <a:schemeClr val="accent3">
                  <a:lumMod val="75000"/>
                </a:schemeClr>
              </a:solidFill>
              <a:latin typeface="+mj-lt"/>
              <a:cs typeface="Segoe UI" panose="020B0502040204020203" pitchFamily="34" charset="0"/>
            </a:endParaRPr>
          </a:p>
        </p:txBody>
      </p:sp>
      <p:pic>
        <p:nvPicPr>
          <p:cNvPr id="5" name="Picture 4"/>
          <p:cNvPicPr>
            <a:picLocks noChangeAspect="1"/>
          </p:cNvPicPr>
          <p:nvPr/>
        </p:nvPicPr>
        <p:blipFill>
          <a:blip r:embed="rId3"/>
          <a:stretch>
            <a:fillRect/>
          </a:stretch>
        </p:blipFill>
        <p:spPr>
          <a:xfrm>
            <a:off x="4339772" y="1080785"/>
            <a:ext cx="1677281" cy="772432"/>
          </a:xfrm>
          <a:prstGeom prst="rect">
            <a:avLst/>
          </a:prstGeom>
        </p:spPr>
      </p:pic>
      <p:sp>
        <p:nvSpPr>
          <p:cNvPr id="12" name="Rectangle 11">
            <a:extLst>
              <a:ext uri="{FF2B5EF4-FFF2-40B4-BE49-F238E27FC236}">
                <a16:creationId xmlns:a16="http://schemas.microsoft.com/office/drawing/2014/main" id="{690C1A7A-78BB-48B4-B5CE-2B9C34E5E67B}"/>
              </a:ext>
            </a:extLst>
          </p:cNvPr>
          <p:cNvSpPr/>
          <p:nvPr/>
        </p:nvSpPr>
        <p:spPr>
          <a:xfrm>
            <a:off x="288926" y="6351578"/>
            <a:ext cx="4573360" cy="487313"/>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Figure 4.3 Bar chart showing FALSE and TRUE alarm values in </a:t>
            </a:r>
          </a:p>
          <a:p>
            <a:pPr algn="just">
              <a:lnSpc>
                <a:spcPts val="1900"/>
              </a:lnSpc>
            </a:pPr>
            <a:r>
              <a:rPr lang="en-US" sz="1400" i="1" dirty="0">
                <a:solidFill>
                  <a:schemeClr val="tx1">
                    <a:lumMod val="75000"/>
                    <a:lumOff val="25000"/>
                  </a:schemeClr>
                </a:solidFill>
                <a:cs typeface="Segoe UI" panose="020B0502040204020203" pitchFamily="34" charset="0"/>
              </a:rPr>
              <a:t>each of the component accessed</a:t>
            </a:r>
          </a:p>
        </p:txBody>
      </p:sp>
      <p:sp>
        <p:nvSpPr>
          <p:cNvPr id="13" name="Rectangle 12">
            <a:extLst>
              <a:ext uri="{FF2B5EF4-FFF2-40B4-BE49-F238E27FC236}">
                <a16:creationId xmlns:a16="http://schemas.microsoft.com/office/drawing/2014/main" id="{690C1A7A-78BB-48B4-B5CE-2B9C34E5E67B}"/>
              </a:ext>
            </a:extLst>
          </p:cNvPr>
          <p:cNvSpPr/>
          <p:nvPr/>
        </p:nvSpPr>
        <p:spPr>
          <a:xfrm>
            <a:off x="4252686" y="2125939"/>
            <a:ext cx="2790825" cy="4142160"/>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Figure 4.3 shows a bar chart of Component accessed, with an overlay of alarms generated as FALSE and TRUE. </a:t>
            </a:r>
          </a:p>
          <a:p>
            <a:pPr algn="just">
              <a:lnSpc>
                <a:spcPts val="1900"/>
              </a:lnSpc>
            </a:pPr>
            <a:r>
              <a:rPr lang="en-US" sz="1400" dirty="0">
                <a:solidFill>
                  <a:schemeClr val="tx1">
                    <a:lumMod val="75000"/>
                    <a:lumOff val="25000"/>
                  </a:schemeClr>
                </a:solidFill>
                <a:cs typeface="Segoe UI" panose="020B0502040204020203" pitchFamily="34" charset="0"/>
              </a:rPr>
              <a:t>The graph clearly appears to indicate that a greater proportion of the FALSE POSITIVE alarms (53.65%) were generated when Table 1 was accessed.</a:t>
            </a:r>
          </a:p>
          <a:p>
            <a:pPr algn="just">
              <a:lnSpc>
                <a:spcPts val="1900"/>
              </a:lnSpc>
            </a:pPr>
            <a:r>
              <a:rPr lang="en-US" sz="1400" dirty="0">
                <a:solidFill>
                  <a:schemeClr val="tx1">
                    <a:lumMod val="75000"/>
                    <a:lumOff val="25000"/>
                  </a:schemeClr>
                </a:solidFill>
                <a:cs typeface="Segoe UI" panose="020B0502040204020203" pitchFamily="34" charset="0"/>
              </a:rPr>
              <a:t>Again, FALSE POSITIVE alarms (21.21%) identified when Table 2 was accessed cannot be overlooked.</a:t>
            </a:r>
          </a:p>
          <a:p>
            <a:pPr algn="just">
              <a:lnSpc>
                <a:spcPts val="1900"/>
              </a:lnSpc>
            </a:pPr>
            <a:r>
              <a:rPr lang="en-US" sz="1400" dirty="0">
                <a:solidFill>
                  <a:schemeClr val="tx1">
                    <a:lumMod val="75000"/>
                    <a:lumOff val="25000"/>
                  </a:schemeClr>
                </a:solidFill>
                <a:cs typeface="Segoe UI" panose="020B0502040204020203" pitchFamily="34" charset="0"/>
              </a:rPr>
              <a:t>This figure is followed by Element 1 (10.90%), Element 2 (1.68%) and Element 3 (0.84%).</a:t>
            </a:r>
          </a:p>
          <a:p>
            <a:pPr algn="just">
              <a:lnSpc>
                <a:spcPts val="1900"/>
              </a:lnSpc>
            </a:pPr>
            <a:endParaRPr lang="en-US" sz="1400" dirty="0">
              <a:solidFill>
                <a:schemeClr val="tx1">
                  <a:lumMod val="75000"/>
                  <a:lumOff val="25000"/>
                </a:schemeClr>
              </a:solidFill>
              <a:cs typeface="Segoe UI" panose="020B0502040204020203" pitchFamily="34" charset="0"/>
            </a:endParaRPr>
          </a:p>
          <a:p>
            <a:pPr algn="just">
              <a:lnSpc>
                <a:spcPts val="1900"/>
              </a:lnSpc>
            </a:pPr>
            <a:endParaRPr lang="en-US" sz="1400" dirty="0">
              <a:solidFill>
                <a:schemeClr val="tx1">
                  <a:lumMod val="75000"/>
                  <a:lumOff val="25000"/>
                </a:schemeClr>
              </a:solidFill>
              <a:cs typeface="Segoe UI" panose="020B0502040204020203" pitchFamily="34" charset="0"/>
            </a:endParaRPr>
          </a:p>
        </p:txBody>
      </p:sp>
      <p:pic>
        <p:nvPicPr>
          <p:cNvPr id="7" name="Picture 6"/>
          <p:cNvPicPr>
            <a:picLocks noChangeAspect="1"/>
          </p:cNvPicPr>
          <p:nvPr/>
        </p:nvPicPr>
        <p:blipFill>
          <a:blip r:embed="rId4"/>
          <a:stretch>
            <a:fillRect/>
          </a:stretch>
        </p:blipFill>
        <p:spPr>
          <a:xfrm>
            <a:off x="7852228" y="1129323"/>
            <a:ext cx="4047446" cy="5280311"/>
          </a:xfrm>
          <a:prstGeom prst="rect">
            <a:avLst/>
          </a:prstGeom>
        </p:spPr>
      </p:pic>
      <p:sp>
        <p:nvSpPr>
          <p:cNvPr id="15" name="Rectangle 14">
            <a:extLst>
              <a:ext uri="{FF2B5EF4-FFF2-40B4-BE49-F238E27FC236}">
                <a16:creationId xmlns:a16="http://schemas.microsoft.com/office/drawing/2014/main" id="{690C1A7A-78BB-48B4-B5CE-2B9C34E5E67B}"/>
              </a:ext>
            </a:extLst>
          </p:cNvPr>
          <p:cNvSpPr/>
          <p:nvPr/>
        </p:nvSpPr>
        <p:spPr>
          <a:xfrm>
            <a:off x="7306586" y="6373352"/>
            <a:ext cx="4573360" cy="467051"/>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Figure 4.4 Stacked Bar Chart to show the same size bars for each of the Component Accessed</a:t>
            </a:r>
          </a:p>
        </p:txBody>
      </p:sp>
      <p:pic>
        <p:nvPicPr>
          <p:cNvPr id="16" name="Picture 15"/>
          <p:cNvPicPr>
            <a:picLocks noChangeAspect="1"/>
          </p:cNvPicPr>
          <p:nvPr/>
        </p:nvPicPr>
        <p:blipFill>
          <a:blip r:embed="rId5"/>
          <a:stretch>
            <a:fillRect/>
          </a:stretch>
        </p:blipFill>
        <p:spPr>
          <a:xfrm>
            <a:off x="159657" y="937524"/>
            <a:ext cx="4015468" cy="5394334"/>
          </a:xfrm>
          <a:prstGeom prst="rect">
            <a:avLst/>
          </a:prstGeom>
        </p:spPr>
      </p:pic>
      <p:sp>
        <p:nvSpPr>
          <p:cNvPr id="17" name="Title 1">
            <a:extLst>
              <a:ext uri="{FF2B5EF4-FFF2-40B4-BE49-F238E27FC236}">
                <a16:creationId xmlns:a16="http://schemas.microsoft.com/office/drawing/2014/main" id="{4E3F5479-058B-4FA8-92E9-18CAB8CDC5C5}"/>
              </a:ext>
            </a:extLst>
          </p:cNvPr>
          <p:cNvSpPr txBox="1">
            <a:spLocks/>
          </p:cNvSpPr>
          <p:nvPr/>
        </p:nvSpPr>
        <p:spPr>
          <a:xfrm>
            <a:off x="9178471" y="2448855"/>
            <a:ext cx="828675" cy="1661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solidFill>
                  <a:schemeClr val="bg1"/>
                </a:solidFill>
              </a:rPr>
              <a:t>40%</a:t>
            </a:r>
            <a:endParaRPr lang="en-US" sz="1200" dirty="0">
              <a:solidFill>
                <a:schemeClr val="bg1"/>
              </a:solidFill>
            </a:endParaRPr>
          </a:p>
        </p:txBody>
      </p:sp>
      <p:sp>
        <p:nvSpPr>
          <p:cNvPr id="19" name="Title 1">
            <a:extLst>
              <a:ext uri="{FF2B5EF4-FFF2-40B4-BE49-F238E27FC236}">
                <a16:creationId xmlns:a16="http://schemas.microsoft.com/office/drawing/2014/main" id="{4E3F5479-058B-4FA8-92E9-18CAB8CDC5C5}"/>
              </a:ext>
            </a:extLst>
          </p:cNvPr>
          <p:cNvSpPr txBox="1">
            <a:spLocks/>
          </p:cNvSpPr>
          <p:nvPr/>
        </p:nvSpPr>
        <p:spPr>
          <a:xfrm>
            <a:off x="9788075" y="3087036"/>
            <a:ext cx="828675" cy="1661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solidFill>
                  <a:schemeClr val="bg1"/>
                </a:solidFill>
              </a:rPr>
              <a:t>50%</a:t>
            </a:r>
            <a:endParaRPr lang="en-US" sz="1200" dirty="0">
              <a:solidFill>
                <a:schemeClr val="bg1"/>
              </a:solidFill>
            </a:endParaRPr>
          </a:p>
        </p:txBody>
      </p:sp>
      <p:sp>
        <p:nvSpPr>
          <p:cNvPr id="20" name="Title 1">
            <a:extLst>
              <a:ext uri="{FF2B5EF4-FFF2-40B4-BE49-F238E27FC236}">
                <a16:creationId xmlns:a16="http://schemas.microsoft.com/office/drawing/2014/main" id="{4E3F5479-058B-4FA8-92E9-18CAB8CDC5C5}"/>
              </a:ext>
            </a:extLst>
          </p:cNvPr>
          <p:cNvSpPr txBox="1">
            <a:spLocks/>
          </p:cNvSpPr>
          <p:nvPr/>
        </p:nvSpPr>
        <p:spPr>
          <a:xfrm>
            <a:off x="8545051" y="2858442"/>
            <a:ext cx="828675" cy="1523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rPr>
              <a:t>68.42%</a:t>
            </a:r>
            <a:endParaRPr lang="en-US" sz="1100" dirty="0">
              <a:solidFill>
                <a:schemeClr val="bg1"/>
              </a:solidFill>
            </a:endParaRPr>
          </a:p>
        </p:txBody>
      </p:sp>
      <p:sp>
        <p:nvSpPr>
          <p:cNvPr id="21" name="Title 1">
            <a:extLst>
              <a:ext uri="{FF2B5EF4-FFF2-40B4-BE49-F238E27FC236}">
                <a16:creationId xmlns:a16="http://schemas.microsoft.com/office/drawing/2014/main" id="{4E3F5479-058B-4FA8-92E9-18CAB8CDC5C5}"/>
              </a:ext>
            </a:extLst>
          </p:cNvPr>
          <p:cNvSpPr txBox="1">
            <a:spLocks/>
          </p:cNvSpPr>
          <p:nvPr/>
        </p:nvSpPr>
        <p:spPr>
          <a:xfrm>
            <a:off x="10373864" y="3672832"/>
            <a:ext cx="828675" cy="1523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rPr>
              <a:t>94.12%</a:t>
            </a:r>
            <a:endParaRPr lang="en-US" sz="1100" dirty="0">
              <a:solidFill>
                <a:schemeClr val="bg1"/>
              </a:solidFill>
            </a:endParaRPr>
          </a:p>
        </p:txBody>
      </p:sp>
      <p:sp>
        <p:nvSpPr>
          <p:cNvPr id="22" name="Title 1">
            <a:extLst>
              <a:ext uri="{FF2B5EF4-FFF2-40B4-BE49-F238E27FC236}">
                <a16:creationId xmlns:a16="http://schemas.microsoft.com/office/drawing/2014/main" id="{4E3F5479-058B-4FA8-92E9-18CAB8CDC5C5}"/>
              </a:ext>
            </a:extLst>
          </p:cNvPr>
          <p:cNvSpPr txBox="1">
            <a:spLocks/>
          </p:cNvSpPr>
          <p:nvPr/>
        </p:nvSpPr>
        <p:spPr>
          <a:xfrm>
            <a:off x="10983466" y="3825232"/>
            <a:ext cx="828675" cy="1523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rPr>
              <a:t>100%</a:t>
            </a:r>
            <a:endParaRPr lang="en-US" sz="1100" dirty="0">
              <a:solidFill>
                <a:schemeClr val="bg1"/>
              </a:solidFill>
            </a:endParaRPr>
          </a:p>
        </p:txBody>
      </p:sp>
      <p:sp>
        <p:nvSpPr>
          <p:cNvPr id="18" name="Rectangle 17">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537976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1042987" y="869590"/>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Correlation between Component Accessed &amp; Requestor</a:t>
            </a:r>
          </a:p>
          <a:p>
            <a:pPr>
              <a:lnSpc>
                <a:spcPts val="1900"/>
              </a:lnSpc>
            </a:pPr>
            <a:endParaRPr lang="en-US" b="1" dirty="0">
              <a:solidFill>
                <a:schemeClr val="accent3">
                  <a:lumMod val="75000"/>
                </a:schemeClr>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690C1A7A-78BB-48B4-B5CE-2B9C34E5E67B}"/>
              </a:ext>
            </a:extLst>
          </p:cNvPr>
          <p:cNvSpPr/>
          <p:nvPr/>
        </p:nvSpPr>
        <p:spPr>
          <a:xfrm>
            <a:off x="7540605" y="1501620"/>
            <a:ext cx="4499007" cy="1949252"/>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Table 4.6 shows the proportion of FALSE and TRUE values in alarm, when a requestor accessed a component.</a:t>
            </a:r>
          </a:p>
          <a:p>
            <a:pPr algn="just">
              <a:lnSpc>
                <a:spcPts val="1900"/>
              </a:lnSpc>
            </a:pPr>
            <a:r>
              <a:rPr lang="en-US" sz="1400" dirty="0">
                <a:solidFill>
                  <a:schemeClr val="tx1">
                    <a:lumMod val="75000"/>
                    <a:lumOff val="25000"/>
                  </a:schemeClr>
                </a:solidFill>
                <a:cs typeface="Segoe UI" panose="020B0502040204020203" pitchFamily="34" charset="0"/>
              </a:rPr>
              <a:t>Clearly, User A (requestor) and Table 1 (component) have high positive correlation (94.12%).</a:t>
            </a:r>
          </a:p>
          <a:p>
            <a:pPr algn="just">
              <a:lnSpc>
                <a:spcPts val="1900"/>
              </a:lnSpc>
            </a:pPr>
            <a:r>
              <a:rPr lang="en-US" sz="1400" dirty="0">
                <a:solidFill>
                  <a:schemeClr val="tx1">
                    <a:lumMod val="75000"/>
                    <a:lumOff val="25000"/>
                  </a:schemeClr>
                </a:solidFill>
                <a:cs typeface="Segoe UI" panose="020B0502040204020203" pitchFamily="34" charset="0"/>
              </a:rPr>
              <a:t>Similarly, User B (requestor) and Table 2 (component) have high positive correlation (100%).</a:t>
            </a:r>
          </a:p>
          <a:p>
            <a:pPr algn="just">
              <a:lnSpc>
                <a:spcPts val="1900"/>
              </a:lnSpc>
            </a:pPr>
            <a:r>
              <a:rPr lang="en-US" sz="1400" dirty="0">
                <a:solidFill>
                  <a:schemeClr val="tx1">
                    <a:lumMod val="75000"/>
                    <a:lumOff val="25000"/>
                  </a:schemeClr>
                </a:solidFill>
                <a:cs typeface="Segoe UI" panose="020B0502040204020203" pitchFamily="34" charset="0"/>
              </a:rPr>
              <a:t>Also, User C (requestor) and Element 1 (component) are moderately correlated (63.16%).</a:t>
            </a:r>
          </a:p>
        </p:txBody>
      </p:sp>
      <p:sp>
        <p:nvSpPr>
          <p:cNvPr id="12" name="Rectangle 11">
            <a:extLst>
              <a:ext uri="{FF2B5EF4-FFF2-40B4-BE49-F238E27FC236}">
                <a16:creationId xmlns:a16="http://schemas.microsoft.com/office/drawing/2014/main" id="{690C1A7A-78BB-48B4-B5CE-2B9C34E5E67B}"/>
              </a:ext>
            </a:extLst>
          </p:cNvPr>
          <p:cNvSpPr/>
          <p:nvPr/>
        </p:nvSpPr>
        <p:spPr>
          <a:xfrm>
            <a:off x="628654" y="3686170"/>
            <a:ext cx="7543794" cy="223394"/>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4.6 Contingency table of Component &amp; Requestor with column percentages</a:t>
            </a:r>
          </a:p>
        </p:txBody>
      </p:sp>
      <p:cxnSp>
        <p:nvCxnSpPr>
          <p:cNvPr id="13" name="Straight Connector 12">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77871" y="171440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0C1A7A-78BB-48B4-B5CE-2B9C34E5E67B}"/>
              </a:ext>
            </a:extLst>
          </p:cNvPr>
          <p:cNvSpPr/>
          <p:nvPr/>
        </p:nvSpPr>
        <p:spPr>
          <a:xfrm>
            <a:off x="6253185" y="6515102"/>
            <a:ext cx="5762607"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4.7 Contingency table of Component &amp; Requestor with row percentages</a:t>
            </a:r>
          </a:p>
        </p:txBody>
      </p:sp>
      <p:pic>
        <p:nvPicPr>
          <p:cNvPr id="7" name="Picture 6"/>
          <p:cNvPicPr>
            <a:picLocks noChangeAspect="1"/>
          </p:cNvPicPr>
          <p:nvPr/>
        </p:nvPicPr>
        <p:blipFill>
          <a:blip r:embed="rId3"/>
          <a:stretch>
            <a:fillRect/>
          </a:stretch>
        </p:blipFill>
        <p:spPr>
          <a:xfrm>
            <a:off x="504819" y="1270414"/>
            <a:ext cx="6310319" cy="2439342"/>
          </a:xfrm>
          <a:prstGeom prst="rect">
            <a:avLst/>
          </a:prstGeom>
        </p:spPr>
      </p:pic>
      <p:sp>
        <p:nvSpPr>
          <p:cNvPr id="19" name="Rectangle 18">
            <a:extLst>
              <a:ext uri="{FF2B5EF4-FFF2-40B4-BE49-F238E27FC236}">
                <a16:creationId xmlns:a16="http://schemas.microsoft.com/office/drawing/2014/main" id="{690C1A7A-78BB-48B4-B5CE-2B9C34E5E67B}"/>
              </a:ext>
            </a:extLst>
          </p:cNvPr>
          <p:cNvSpPr/>
          <p:nvPr/>
        </p:nvSpPr>
        <p:spPr>
          <a:xfrm>
            <a:off x="777844" y="4597255"/>
            <a:ext cx="4499007" cy="146193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Clearly, User A (requestor) and Table 1 (component) have high positive correlation (98.46%).</a:t>
            </a:r>
          </a:p>
          <a:p>
            <a:pPr algn="just">
              <a:lnSpc>
                <a:spcPts val="1900"/>
              </a:lnSpc>
            </a:pPr>
            <a:r>
              <a:rPr lang="en-US" sz="1400" dirty="0">
                <a:solidFill>
                  <a:schemeClr val="tx1">
                    <a:lumMod val="75000"/>
                    <a:lumOff val="25000"/>
                  </a:schemeClr>
                </a:solidFill>
                <a:cs typeface="Segoe UI" panose="020B0502040204020203" pitchFamily="34" charset="0"/>
              </a:rPr>
              <a:t>Similarly, User B (requestor) and Table 2 (component) have high positive correlation (100%).</a:t>
            </a:r>
          </a:p>
          <a:p>
            <a:pPr algn="just">
              <a:lnSpc>
                <a:spcPts val="1900"/>
              </a:lnSpc>
            </a:pPr>
            <a:r>
              <a:rPr lang="en-US" sz="1400" dirty="0">
                <a:solidFill>
                  <a:schemeClr val="tx1">
                    <a:lumMod val="75000"/>
                    <a:lumOff val="25000"/>
                  </a:schemeClr>
                </a:solidFill>
                <a:cs typeface="Segoe UI" panose="020B0502040204020203" pitchFamily="34" charset="0"/>
              </a:rPr>
              <a:t>Also, User C (requestor) and Element 1 (component) are moderately correlated (80%).</a:t>
            </a:r>
          </a:p>
        </p:txBody>
      </p:sp>
      <p:cxnSp>
        <p:nvCxnSpPr>
          <p:cNvPr id="20" name="Straight Connector 1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5772927" y="458144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stretch>
            <a:fillRect/>
          </a:stretch>
        </p:blipFill>
        <p:spPr>
          <a:xfrm>
            <a:off x="5915025" y="4173270"/>
            <a:ext cx="6243875" cy="2298968"/>
          </a:xfrm>
          <a:prstGeom prst="rect">
            <a:avLst/>
          </a:prstGeom>
        </p:spPr>
      </p:pic>
      <p:sp>
        <p:nvSpPr>
          <p:cNvPr id="15" name="Rectangle 14">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1052822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1042987" y="869590"/>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Correlation between Component Accessed &amp; Role</a:t>
            </a:r>
          </a:p>
          <a:p>
            <a:pPr>
              <a:lnSpc>
                <a:spcPts val="1900"/>
              </a:lnSpc>
            </a:pPr>
            <a:endParaRPr lang="en-US" b="1" dirty="0">
              <a:solidFill>
                <a:schemeClr val="accent3">
                  <a:lumMod val="75000"/>
                </a:schemeClr>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690C1A7A-78BB-48B4-B5CE-2B9C34E5E67B}"/>
              </a:ext>
            </a:extLst>
          </p:cNvPr>
          <p:cNvSpPr/>
          <p:nvPr/>
        </p:nvSpPr>
        <p:spPr>
          <a:xfrm>
            <a:off x="7540605" y="1501620"/>
            <a:ext cx="4499007" cy="2192908"/>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Table 4.8 shows the proportion of FALSE and TRUE values in alarm, when any user with roles Administrator, Analyst, Business User accessed a component. </a:t>
            </a:r>
          </a:p>
          <a:p>
            <a:pPr algn="just">
              <a:lnSpc>
                <a:spcPts val="1900"/>
              </a:lnSpc>
            </a:pPr>
            <a:r>
              <a:rPr lang="en-US" sz="1400" dirty="0">
                <a:solidFill>
                  <a:schemeClr val="tx1">
                    <a:lumMod val="75000"/>
                    <a:lumOff val="25000"/>
                  </a:schemeClr>
                </a:solidFill>
                <a:cs typeface="Segoe UI" panose="020B0502040204020203" pitchFamily="34" charset="0"/>
              </a:rPr>
              <a:t>Clearly, Analyst (role) and Table 1 (component) have high positive correlation (94.12%).</a:t>
            </a:r>
          </a:p>
          <a:p>
            <a:pPr algn="just">
              <a:lnSpc>
                <a:spcPts val="1900"/>
              </a:lnSpc>
            </a:pPr>
            <a:r>
              <a:rPr lang="en-US" sz="1400" dirty="0">
                <a:solidFill>
                  <a:schemeClr val="tx1">
                    <a:lumMod val="75000"/>
                    <a:lumOff val="25000"/>
                  </a:schemeClr>
                </a:solidFill>
                <a:cs typeface="Segoe UI" panose="020B0502040204020203" pitchFamily="34" charset="0"/>
              </a:rPr>
              <a:t>Similarly, Business User (role) and Table 2 (component) have high positive correlation (100%).</a:t>
            </a:r>
          </a:p>
          <a:p>
            <a:pPr algn="just">
              <a:lnSpc>
                <a:spcPts val="1900"/>
              </a:lnSpc>
            </a:pPr>
            <a:r>
              <a:rPr lang="en-US" sz="1400" dirty="0">
                <a:solidFill>
                  <a:schemeClr val="tx1">
                    <a:lumMod val="75000"/>
                    <a:lumOff val="25000"/>
                  </a:schemeClr>
                </a:solidFill>
                <a:cs typeface="Segoe UI" panose="020B0502040204020203" pitchFamily="34" charset="0"/>
              </a:rPr>
              <a:t>Also, Administrator (role) and Element 1 (component) are moderately correlated (63.16%).</a:t>
            </a:r>
          </a:p>
        </p:txBody>
      </p:sp>
      <p:sp>
        <p:nvSpPr>
          <p:cNvPr id="12" name="Rectangle 11">
            <a:extLst>
              <a:ext uri="{FF2B5EF4-FFF2-40B4-BE49-F238E27FC236}">
                <a16:creationId xmlns:a16="http://schemas.microsoft.com/office/drawing/2014/main" id="{690C1A7A-78BB-48B4-B5CE-2B9C34E5E67B}"/>
              </a:ext>
            </a:extLst>
          </p:cNvPr>
          <p:cNvSpPr/>
          <p:nvPr/>
        </p:nvSpPr>
        <p:spPr>
          <a:xfrm>
            <a:off x="628654" y="3600442"/>
            <a:ext cx="7543794" cy="223394"/>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4.8 Contingency table of Component &amp; Role with column percentages</a:t>
            </a:r>
          </a:p>
        </p:txBody>
      </p:sp>
      <p:cxnSp>
        <p:nvCxnSpPr>
          <p:cNvPr id="13" name="Straight Connector 12">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77871" y="171440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0C1A7A-78BB-48B4-B5CE-2B9C34E5E67B}"/>
              </a:ext>
            </a:extLst>
          </p:cNvPr>
          <p:cNvSpPr/>
          <p:nvPr/>
        </p:nvSpPr>
        <p:spPr>
          <a:xfrm>
            <a:off x="6253185" y="6515102"/>
            <a:ext cx="5762607" cy="223394"/>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4.9 Contingency table of Component &amp; Role with row percentages</a:t>
            </a:r>
          </a:p>
        </p:txBody>
      </p:sp>
      <p:cxnSp>
        <p:nvCxnSpPr>
          <p:cNvPr id="20" name="Straight Connector 1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5772927" y="458144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504819" y="1280511"/>
            <a:ext cx="6310319" cy="2300652"/>
          </a:xfrm>
          <a:prstGeom prst="rect">
            <a:avLst/>
          </a:prstGeom>
        </p:spPr>
      </p:pic>
      <p:pic>
        <p:nvPicPr>
          <p:cNvPr id="3" name="Picture 2"/>
          <p:cNvPicPr>
            <a:picLocks noChangeAspect="1"/>
          </p:cNvPicPr>
          <p:nvPr/>
        </p:nvPicPr>
        <p:blipFill>
          <a:blip r:embed="rId4"/>
          <a:stretch>
            <a:fillRect/>
          </a:stretch>
        </p:blipFill>
        <p:spPr>
          <a:xfrm>
            <a:off x="6030880" y="4177477"/>
            <a:ext cx="6159715" cy="2279757"/>
          </a:xfrm>
          <a:prstGeom prst="rect">
            <a:avLst/>
          </a:prstGeom>
        </p:spPr>
      </p:pic>
      <p:sp>
        <p:nvSpPr>
          <p:cNvPr id="15" name="Rectangle 14">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
        <p:nvSpPr>
          <p:cNvPr id="16" name="Rectangle 15">
            <a:extLst>
              <a:ext uri="{FF2B5EF4-FFF2-40B4-BE49-F238E27FC236}">
                <a16:creationId xmlns:a16="http://schemas.microsoft.com/office/drawing/2014/main" id="{690C1A7A-78BB-48B4-B5CE-2B9C34E5E67B}"/>
              </a:ext>
            </a:extLst>
          </p:cNvPr>
          <p:cNvSpPr/>
          <p:nvPr/>
        </p:nvSpPr>
        <p:spPr>
          <a:xfrm>
            <a:off x="628654" y="4368650"/>
            <a:ext cx="4886321" cy="2192908"/>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Clearly, Analyst (role) and Table 1 (component) have high positive correlation.</a:t>
            </a:r>
          </a:p>
          <a:p>
            <a:pPr algn="just">
              <a:lnSpc>
                <a:spcPts val="1900"/>
              </a:lnSpc>
            </a:pPr>
            <a:r>
              <a:rPr lang="en-US" sz="1400" dirty="0">
                <a:solidFill>
                  <a:schemeClr val="tx1">
                    <a:lumMod val="75000"/>
                    <a:lumOff val="25000"/>
                  </a:schemeClr>
                </a:solidFill>
                <a:cs typeface="Segoe UI" panose="020B0502040204020203" pitchFamily="34" charset="0"/>
              </a:rPr>
              <a:t>Similarly, Business User (role) and Table 2 (component) have high positive correlation.</a:t>
            </a:r>
          </a:p>
          <a:p>
            <a:pPr algn="just">
              <a:lnSpc>
                <a:spcPts val="1900"/>
              </a:lnSpc>
            </a:pPr>
            <a:r>
              <a:rPr lang="en-US" sz="1400" dirty="0">
                <a:solidFill>
                  <a:schemeClr val="tx1">
                    <a:lumMod val="75000"/>
                    <a:lumOff val="25000"/>
                  </a:schemeClr>
                </a:solidFill>
                <a:cs typeface="Segoe UI" panose="020B0502040204020203" pitchFamily="34" charset="0"/>
              </a:rPr>
              <a:t>Also, Administrator (role) and Element 1 (component) are moderately correlated.</a:t>
            </a:r>
          </a:p>
          <a:p>
            <a:pPr algn="just">
              <a:lnSpc>
                <a:spcPts val="1900"/>
              </a:lnSpc>
            </a:pPr>
            <a:endParaRPr lang="en-US" sz="1400" dirty="0">
              <a:solidFill>
                <a:schemeClr val="tx1">
                  <a:lumMod val="75000"/>
                  <a:lumOff val="25000"/>
                </a:schemeClr>
              </a:solidFill>
              <a:cs typeface="Segoe UI" panose="020B0502040204020203" pitchFamily="34" charset="0"/>
            </a:endParaRPr>
          </a:p>
          <a:p>
            <a:pPr algn="just">
              <a:lnSpc>
                <a:spcPts val="1900"/>
              </a:lnSpc>
            </a:pPr>
            <a:r>
              <a:rPr lang="en-US" sz="1400" dirty="0">
                <a:solidFill>
                  <a:schemeClr val="tx1">
                    <a:lumMod val="75000"/>
                    <a:lumOff val="25000"/>
                  </a:schemeClr>
                </a:solidFill>
                <a:cs typeface="Segoe UI" panose="020B0502040204020203" pitchFamily="34" charset="0"/>
              </a:rPr>
              <a:t>Also, it is evident that ‘Role’ and ‘Requestor’ are strongly correlated to each other because the results overlap.</a:t>
            </a:r>
          </a:p>
        </p:txBody>
      </p:sp>
    </p:spTree>
    <p:extLst>
      <p:ext uri="{BB962C8B-B14F-4D97-AF65-F5344CB8AC3E}">
        <p14:creationId xmlns:p14="http://schemas.microsoft.com/office/powerpoint/2010/main" val="1415682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1042987" y="869590"/>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Correlation between Component Accessed &amp; Request Type</a:t>
            </a:r>
          </a:p>
          <a:p>
            <a:pPr>
              <a:lnSpc>
                <a:spcPts val="1900"/>
              </a:lnSpc>
            </a:pPr>
            <a:endParaRPr lang="en-US" b="1" dirty="0">
              <a:solidFill>
                <a:schemeClr val="accent3">
                  <a:lumMod val="75000"/>
                </a:schemeClr>
              </a:solidFill>
              <a:latin typeface="+mj-lt"/>
              <a:cs typeface="Segoe UI" panose="020B0502040204020203" pitchFamily="34" charset="0"/>
            </a:endParaRPr>
          </a:p>
        </p:txBody>
      </p:sp>
      <p:cxnSp>
        <p:nvCxnSpPr>
          <p:cNvPr id="13" name="Straight Connector 12">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77871" y="171440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5772927" y="458144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369256" y="1284214"/>
            <a:ext cx="6503032" cy="2316228"/>
          </a:xfrm>
          <a:prstGeom prst="rect">
            <a:avLst/>
          </a:prstGeom>
        </p:spPr>
      </p:pic>
      <p:sp>
        <p:nvSpPr>
          <p:cNvPr id="16" name="Rectangle 15">
            <a:extLst>
              <a:ext uri="{FF2B5EF4-FFF2-40B4-BE49-F238E27FC236}">
                <a16:creationId xmlns:a16="http://schemas.microsoft.com/office/drawing/2014/main" id="{690C1A7A-78BB-48B4-B5CE-2B9C34E5E67B}"/>
              </a:ext>
            </a:extLst>
          </p:cNvPr>
          <p:cNvSpPr/>
          <p:nvPr/>
        </p:nvSpPr>
        <p:spPr>
          <a:xfrm>
            <a:off x="7540605" y="1501620"/>
            <a:ext cx="4499007" cy="1705595"/>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Table 4.10 shows the proportion of FALSE and TRUE values in alarm, when a request (Select/Append) is made on a component.</a:t>
            </a:r>
          </a:p>
          <a:p>
            <a:pPr algn="just">
              <a:lnSpc>
                <a:spcPts val="1900"/>
              </a:lnSpc>
            </a:pPr>
            <a:r>
              <a:rPr lang="en-US" sz="1400" dirty="0">
                <a:solidFill>
                  <a:schemeClr val="tx1">
                    <a:lumMod val="75000"/>
                    <a:lumOff val="25000"/>
                  </a:schemeClr>
                </a:solidFill>
                <a:cs typeface="Segoe UI" panose="020B0502040204020203" pitchFamily="34" charset="0"/>
              </a:rPr>
              <a:t>Clearly, Append (Request Type) and Table 1 (Component) are loosely correlated (19.12%).</a:t>
            </a:r>
          </a:p>
          <a:p>
            <a:pPr algn="just">
              <a:lnSpc>
                <a:spcPts val="1900"/>
              </a:lnSpc>
            </a:pPr>
            <a:r>
              <a:rPr lang="en-US" sz="1400" dirty="0">
                <a:solidFill>
                  <a:schemeClr val="tx1">
                    <a:lumMod val="75000"/>
                    <a:lumOff val="25000"/>
                  </a:schemeClr>
                </a:solidFill>
                <a:cs typeface="Segoe UI" panose="020B0502040204020203" pitchFamily="34" charset="0"/>
              </a:rPr>
              <a:t>Similarly, Select (Request Type) and Table 2 (Component) have high positive correlation (100%).</a:t>
            </a:r>
          </a:p>
        </p:txBody>
      </p:sp>
      <p:sp>
        <p:nvSpPr>
          <p:cNvPr id="17" name="Rectangle 16">
            <a:extLst>
              <a:ext uri="{FF2B5EF4-FFF2-40B4-BE49-F238E27FC236}">
                <a16:creationId xmlns:a16="http://schemas.microsoft.com/office/drawing/2014/main" id="{690C1A7A-78BB-48B4-B5CE-2B9C34E5E67B}"/>
              </a:ext>
            </a:extLst>
          </p:cNvPr>
          <p:cNvSpPr/>
          <p:nvPr/>
        </p:nvSpPr>
        <p:spPr>
          <a:xfrm>
            <a:off x="628653" y="3600442"/>
            <a:ext cx="6429371"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4.10 Contingency table of Component &amp; Request Type with column percentages</a:t>
            </a:r>
          </a:p>
        </p:txBody>
      </p:sp>
      <p:sp>
        <p:nvSpPr>
          <p:cNvPr id="21" name="Rectangle 20">
            <a:extLst>
              <a:ext uri="{FF2B5EF4-FFF2-40B4-BE49-F238E27FC236}">
                <a16:creationId xmlns:a16="http://schemas.microsoft.com/office/drawing/2014/main" id="{690C1A7A-78BB-48B4-B5CE-2B9C34E5E67B}"/>
              </a:ext>
            </a:extLst>
          </p:cNvPr>
          <p:cNvSpPr/>
          <p:nvPr/>
        </p:nvSpPr>
        <p:spPr>
          <a:xfrm>
            <a:off x="5844367" y="6500814"/>
            <a:ext cx="6242865"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4.11 Contingency table of Component &amp; Request Type with row percentages</a:t>
            </a:r>
          </a:p>
        </p:txBody>
      </p:sp>
      <p:sp>
        <p:nvSpPr>
          <p:cNvPr id="23" name="Rectangle 22">
            <a:extLst>
              <a:ext uri="{FF2B5EF4-FFF2-40B4-BE49-F238E27FC236}">
                <a16:creationId xmlns:a16="http://schemas.microsoft.com/office/drawing/2014/main" id="{690C1A7A-78BB-48B4-B5CE-2B9C34E5E67B}"/>
              </a:ext>
            </a:extLst>
          </p:cNvPr>
          <p:cNvSpPr/>
          <p:nvPr/>
        </p:nvSpPr>
        <p:spPr>
          <a:xfrm>
            <a:off x="849282" y="4625832"/>
            <a:ext cx="4499007" cy="974626"/>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Clearly, Append (Request Type) and Table 1 (Component) have high correlation (100%).</a:t>
            </a:r>
          </a:p>
          <a:p>
            <a:pPr algn="just">
              <a:lnSpc>
                <a:spcPts val="1900"/>
              </a:lnSpc>
            </a:pPr>
            <a:r>
              <a:rPr lang="en-US" sz="1400" dirty="0">
                <a:solidFill>
                  <a:schemeClr val="tx1">
                    <a:lumMod val="75000"/>
                    <a:lumOff val="25000"/>
                  </a:schemeClr>
                </a:solidFill>
                <a:cs typeface="Segoe UI" panose="020B0502040204020203" pitchFamily="34" charset="0"/>
              </a:rPr>
              <a:t>Similarly, Select (Request Type) and Table 1 (Component) have high positive correlation (55.25%).</a:t>
            </a:r>
          </a:p>
        </p:txBody>
      </p:sp>
      <p:pic>
        <p:nvPicPr>
          <p:cNvPr id="6" name="Picture 5"/>
          <p:cNvPicPr>
            <a:picLocks noChangeAspect="1"/>
          </p:cNvPicPr>
          <p:nvPr/>
        </p:nvPicPr>
        <p:blipFill>
          <a:blip r:embed="rId4"/>
          <a:stretch>
            <a:fillRect/>
          </a:stretch>
        </p:blipFill>
        <p:spPr>
          <a:xfrm>
            <a:off x="6029325" y="4284734"/>
            <a:ext cx="6161270" cy="2115301"/>
          </a:xfrm>
          <a:prstGeom prst="rect">
            <a:avLst/>
          </a:prstGeom>
        </p:spPr>
      </p:pic>
      <p:sp>
        <p:nvSpPr>
          <p:cNvPr id="15" name="Rectangle 14">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215992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3872" y="6939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1066104" y="761991"/>
            <a:ext cx="10382245" cy="243656"/>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Summary of EDA on Component Accessed</a:t>
            </a:r>
          </a:p>
        </p:txBody>
      </p:sp>
      <p:sp>
        <p:nvSpPr>
          <p:cNvPr id="15" name="Rectangle 14">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
        <p:nvSpPr>
          <p:cNvPr id="88"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512338"/>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512338"/>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512338"/>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717456"/>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717456"/>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3"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717456"/>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Rectangle 93">
            <a:extLst>
              <a:ext uri="{FF2B5EF4-FFF2-40B4-BE49-F238E27FC236}">
                <a16:creationId xmlns:a16="http://schemas.microsoft.com/office/drawing/2014/main" id="{16FB0785-0013-474B-B959-F2CC8F4C0C1E}"/>
              </a:ext>
            </a:extLst>
          </p:cNvPr>
          <p:cNvSpPr/>
          <p:nvPr/>
        </p:nvSpPr>
        <p:spPr>
          <a:xfrm>
            <a:off x="133011" y="1473726"/>
            <a:ext cx="3205501" cy="974626"/>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Table 1 was accessed by the Analyst role the maximum number of times - CISO should investigate if there was any data leak or data breach</a:t>
            </a:r>
          </a:p>
        </p:txBody>
      </p:sp>
      <p:sp>
        <p:nvSpPr>
          <p:cNvPr id="95" name="Rectangle 94">
            <a:extLst>
              <a:ext uri="{FF2B5EF4-FFF2-40B4-BE49-F238E27FC236}">
                <a16:creationId xmlns:a16="http://schemas.microsoft.com/office/drawing/2014/main" id="{913AB221-FD8D-4664-9B4C-AE1B1660ECAA}"/>
              </a:ext>
            </a:extLst>
          </p:cNvPr>
          <p:cNvSpPr/>
          <p:nvPr/>
        </p:nvSpPr>
        <p:spPr>
          <a:xfrm>
            <a:off x="3963860" y="1490351"/>
            <a:ext cx="3766987" cy="974626"/>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Table 2 was only accessed by Business User, which caused all the FALSE alarms (253) - CISO should be concerned about the motive of the Business User behind accessing Table 2 </a:t>
            </a:r>
          </a:p>
        </p:txBody>
      </p:sp>
      <p:sp>
        <p:nvSpPr>
          <p:cNvPr id="96" name="Rectangle 95">
            <a:extLst>
              <a:ext uri="{FF2B5EF4-FFF2-40B4-BE49-F238E27FC236}">
                <a16:creationId xmlns:a16="http://schemas.microsoft.com/office/drawing/2014/main" id="{53F5EDC0-C02E-4790-A681-CA7AB9133338}"/>
              </a:ext>
            </a:extLst>
          </p:cNvPr>
          <p:cNvSpPr/>
          <p:nvPr/>
        </p:nvSpPr>
        <p:spPr>
          <a:xfrm>
            <a:off x="8189249" y="1490351"/>
            <a:ext cx="3888451" cy="1461939"/>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Element 1 was mostly accessed by the Administrator, which caused 80% false alarms out of the total false alarms generated by Administrator - CISO should check if it is really the Administrator who accessed Element 1 or somebody else in the organization has access to Administrator details</a:t>
            </a:r>
          </a:p>
        </p:txBody>
      </p:sp>
      <p:sp>
        <p:nvSpPr>
          <p:cNvPr id="97" name="Rectangle 96">
            <a:extLst>
              <a:ext uri="{FF2B5EF4-FFF2-40B4-BE49-F238E27FC236}">
                <a16:creationId xmlns:a16="http://schemas.microsoft.com/office/drawing/2014/main" id="{857F5370-BF8E-406B-BEAE-B1224615626A}"/>
              </a:ext>
            </a:extLst>
          </p:cNvPr>
          <p:cNvSpPr/>
          <p:nvPr/>
        </p:nvSpPr>
        <p:spPr>
          <a:xfrm>
            <a:off x="228600" y="5073053"/>
            <a:ext cx="3916046" cy="1461939"/>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Element 1 was also accessed by Business User, which caused 60% true alarms out of the total true alarms generated by Business User - CISO should push these true alarms and send the report to the Security analysts immediately and also check if there was loss of any other confidential information </a:t>
            </a:r>
          </a:p>
        </p:txBody>
      </p:sp>
      <p:sp>
        <p:nvSpPr>
          <p:cNvPr id="98" name="Rectangle 97">
            <a:extLst>
              <a:ext uri="{FF2B5EF4-FFF2-40B4-BE49-F238E27FC236}">
                <a16:creationId xmlns:a16="http://schemas.microsoft.com/office/drawing/2014/main" id="{98F5A313-1C6C-4AEE-8556-576074B1BF06}"/>
              </a:ext>
            </a:extLst>
          </p:cNvPr>
          <p:cNvSpPr/>
          <p:nvPr/>
        </p:nvSpPr>
        <p:spPr>
          <a:xfrm>
            <a:off x="4665158" y="5396061"/>
            <a:ext cx="3566584" cy="1461939"/>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Table 1 was also accessed by Business User, which caused 40% true alarms out of the total true alarms generated by Business User - CISO should push these alarms to the Security Analysts and investigate if the Business is causing any trouble in terms of data breach</a:t>
            </a:r>
          </a:p>
        </p:txBody>
      </p:sp>
      <p:sp>
        <p:nvSpPr>
          <p:cNvPr id="99" name="Rectangle 98">
            <a:extLst>
              <a:ext uri="{FF2B5EF4-FFF2-40B4-BE49-F238E27FC236}">
                <a16:creationId xmlns:a16="http://schemas.microsoft.com/office/drawing/2014/main" id="{0C310CC8-6624-4352-A642-89EF6FA7DCE6}"/>
              </a:ext>
            </a:extLst>
          </p:cNvPr>
          <p:cNvSpPr/>
          <p:nvPr/>
        </p:nvSpPr>
        <p:spPr>
          <a:xfrm>
            <a:off x="8504315" y="5191015"/>
            <a:ext cx="3606635" cy="1218282"/>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Element 2 &amp; Element 3 were accessed by Analyst, which caused 75% and 25% true alarms - which is of major concern. CISO should investigate this number and check if any confidential information has been lost</a:t>
            </a:r>
          </a:p>
        </p:txBody>
      </p:sp>
      <p:grpSp>
        <p:nvGrpSpPr>
          <p:cNvPr id="100" name="Group 99" descr="Icon of human being and speech bubble. ">
            <a:extLst>
              <a:ext uri="{FF2B5EF4-FFF2-40B4-BE49-F238E27FC236}">
                <a16:creationId xmlns:a16="http://schemas.microsoft.com/office/drawing/2014/main" id="{F9B9D0B7-66BB-408F-A1CC-EA2209284AAD}"/>
              </a:ext>
            </a:extLst>
          </p:cNvPr>
          <p:cNvGrpSpPr/>
          <p:nvPr/>
        </p:nvGrpSpPr>
        <p:grpSpPr>
          <a:xfrm>
            <a:off x="4144646" y="3119754"/>
            <a:ext cx="378221" cy="380335"/>
            <a:chOff x="3171788" y="779462"/>
            <a:chExt cx="284163" cy="285751"/>
          </a:xfrm>
          <a:solidFill>
            <a:schemeClr val="accent3">
              <a:lumMod val="75000"/>
            </a:schemeClr>
          </a:solidFill>
        </p:grpSpPr>
        <p:sp>
          <p:nvSpPr>
            <p:cNvPr id="101"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3119100"/>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324218"/>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324218"/>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9" name="Group 128" descr="Icon of paper and pen. ">
            <a:extLst>
              <a:ext uri="{FF2B5EF4-FFF2-40B4-BE49-F238E27FC236}">
                <a16:creationId xmlns:a16="http://schemas.microsoft.com/office/drawing/2014/main" id="{2FA1B3F0-F0C6-4C2E-ABD3-6AE2AAF66A07}"/>
              </a:ext>
            </a:extLst>
          </p:cNvPr>
          <p:cNvGrpSpPr/>
          <p:nvPr/>
        </p:nvGrpSpPr>
        <p:grpSpPr>
          <a:xfrm>
            <a:off x="5623935" y="3165922"/>
            <a:ext cx="287337" cy="285750"/>
            <a:chOff x="7018338" y="4656138"/>
            <a:chExt cx="287337" cy="285750"/>
          </a:xfrm>
          <a:solidFill>
            <a:schemeClr val="bg1"/>
          </a:solidFill>
        </p:grpSpPr>
        <p:sp>
          <p:nvSpPr>
            <p:cNvPr id="130"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4" name="Group 133" descr="This image is an icon of four sheets of paper. ">
            <a:extLst>
              <a:ext uri="{FF2B5EF4-FFF2-40B4-BE49-F238E27FC236}">
                <a16:creationId xmlns:a16="http://schemas.microsoft.com/office/drawing/2014/main" id="{6071F41E-4B08-43F7-BBE7-4A555CA73C1B}"/>
              </a:ext>
            </a:extLst>
          </p:cNvPr>
          <p:cNvGrpSpPr/>
          <p:nvPr/>
        </p:nvGrpSpPr>
        <p:grpSpPr>
          <a:xfrm>
            <a:off x="7702437" y="4345288"/>
            <a:ext cx="307975" cy="296546"/>
            <a:chOff x="5494338" y="1370013"/>
            <a:chExt cx="239712" cy="285750"/>
          </a:xfrm>
          <a:solidFill>
            <a:schemeClr val="accent4">
              <a:lumMod val="75000"/>
            </a:schemeClr>
          </a:solidFill>
        </p:grpSpPr>
        <p:sp>
          <p:nvSpPr>
            <p:cNvPr id="135"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4771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 Statement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907122" y="2444561"/>
            <a:ext cx="2378718" cy="2504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THE PROBLEM OF FALSE ALARMS</a:t>
            </a:r>
          </a:p>
          <a:p>
            <a:pPr algn="ctr"/>
            <a:endParaRPr lang="en-US" b="1" dirty="0">
              <a:latin typeface="+mj-lt"/>
            </a:endParaRPr>
          </a:p>
          <a:p>
            <a:pPr algn="ctr"/>
            <a:endParaRPr lang="en-US" b="1" dirty="0">
              <a:latin typeface="+mj-lt"/>
            </a:endParaRPr>
          </a:p>
          <a:p>
            <a:pPr algn="ctr"/>
            <a:endParaRPr lang="en-US" b="1" dirty="0">
              <a:latin typeface="+mj-lt"/>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6" y="1613877"/>
            <a:ext cx="4286250"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LOST COMPETITIVE ADVANTAGE</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FINANCIAL RISKS</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215191"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LOW GOODWILL OF THE ORGANIZATION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838200" y="1613877"/>
            <a:ext cx="4110037"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UNAUTHORIZED DISCLOSURE OF CONFIDENTIAL INFORMATION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746564" y="3334727"/>
            <a:ext cx="3380928"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LOSS</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847725" y="5154978"/>
            <a:ext cx="4014781"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ALARMS IGNORED DUE TO TIME &amp; VOLUME CONSTRAINTS</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3"/>
          <a:stretch>
            <a:fillRect/>
          </a:stretch>
        </p:blipFill>
        <p:spPr>
          <a:xfrm>
            <a:off x="5108575" y="3815022"/>
            <a:ext cx="2021045" cy="1162101"/>
          </a:xfrm>
          <a:prstGeom prst="rect">
            <a:avLst/>
          </a:prstGeom>
          <a:ln>
            <a:noFill/>
          </a:ln>
          <a:effectLst>
            <a:outerShdw blurRad="292100" dist="139700" dir="2700000" algn="tl" rotWithShape="0">
              <a:srgbClr val="333333">
                <a:alpha val="65000"/>
              </a:srgbClr>
            </a:outerShdw>
          </a:effectLst>
        </p:spPr>
      </p:pic>
      <p:sp>
        <p:nvSpPr>
          <p:cNvPr id="43" name="Rectangle 42">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3299715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60" y="837507"/>
            <a:ext cx="5377037" cy="24914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5" y="930317"/>
            <a:ext cx="5819770" cy="3057845"/>
          </a:xfrm>
          <a:prstGeom prst="rect">
            <a:avLst/>
          </a:prstGeom>
        </p:spPr>
      </p:pic>
      <p:sp>
        <p:nvSpPr>
          <p:cNvPr id="25" name="Rectangle 24">
            <a:extLst>
              <a:ext uri="{FF2B5EF4-FFF2-40B4-BE49-F238E27FC236}">
                <a16:creationId xmlns:a16="http://schemas.microsoft.com/office/drawing/2014/main" id="{6BEBF752-C33D-4EC4-8210-F7B1D3A10097}"/>
              </a:ext>
            </a:extLst>
          </p:cNvPr>
          <p:cNvSpPr/>
          <p:nvPr/>
        </p:nvSpPr>
        <p:spPr>
          <a:xfrm>
            <a:off x="6457961" y="3907298"/>
            <a:ext cx="5414963" cy="1231106"/>
          </a:xfrm>
          <a:prstGeom prst="rect">
            <a:avLst/>
          </a:prstGeom>
        </p:spPr>
        <p:txBody>
          <a:bodyPr wrap="square" lIns="0" tIns="0" rIns="0" bIns="0" anchor="ctr">
            <a:spAutoFit/>
          </a:bodyPr>
          <a:lstStyle/>
          <a:p>
            <a:pPr algn="just"/>
            <a:r>
              <a:rPr lang="en-US" sz="1600" b="1" dirty="0"/>
              <a:t>In above, append creates more false alarms than select command. (Percentile column wise)</a:t>
            </a:r>
          </a:p>
          <a:p>
            <a:pPr algn="just"/>
            <a:r>
              <a:rPr lang="en-US" sz="1600" b="1" dirty="0"/>
              <a:t>From above, </a:t>
            </a:r>
          </a:p>
          <a:p>
            <a:pPr algn="just"/>
            <a:r>
              <a:rPr lang="en-US" sz="1600" b="1" dirty="0"/>
              <a:t>False Alarm Rate (Append) – 92.86%</a:t>
            </a:r>
          </a:p>
          <a:p>
            <a:pPr algn="just"/>
            <a:r>
              <a:rPr lang="en-US" sz="1600" b="1" dirty="0"/>
              <a:t>False Alarm Rate (Select) – 87.65%</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60" y="3307759"/>
            <a:ext cx="5557617" cy="3089771"/>
          </a:xfrm>
          <a:prstGeom prst="rect">
            <a:avLst/>
          </a:prstGeom>
        </p:spPr>
      </p:pic>
      <p:sp>
        <p:nvSpPr>
          <p:cNvPr id="28" name="Rectangle 27">
            <a:extLst>
              <a:ext uri="{FF2B5EF4-FFF2-40B4-BE49-F238E27FC236}">
                <a16:creationId xmlns:a16="http://schemas.microsoft.com/office/drawing/2014/main" id="{6BEBF752-C33D-4EC4-8210-F7B1D3A10097}"/>
              </a:ext>
            </a:extLst>
          </p:cNvPr>
          <p:cNvSpPr/>
          <p:nvPr/>
        </p:nvSpPr>
        <p:spPr>
          <a:xfrm>
            <a:off x="285514" y="6257830"/>
            <a:ext cx="5414963" cy="492443"/>
          </a:xfrm>
          <a:prstGeom prst="rect">
            <a:avLst/>
          </a:prstGeom>
        </p:spPr>
        <p:txBody>
          <a:bodyPr wrap="square" lIns="0" tIns="0" rIns="0" bIns="0" anchor="ctr">
            <a:spAutoFit/>
          </a:bodyPr>
          <a:lstStyle/>
          <a:p>
            <a:pPr algn="just"/>
            <a:r>
              <a:rPr lang="en-US" sz="1600" b="1" dirty="0"/>
              <a:t>In above, select creates more false alarms than append command. (Percentile row wise)</a:t>
            </a:r>
          </a:p>
        </p:txBody>
      </p:sp>
      <p:sp>
        <p:nvSpPr>
          <p:cNvPr id="13" name="Rectangle 12">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AKSHAY JADHAV</a:t>
            </a:r>
          </a:p>
        </p:txBody>
      </p:sp>
    </p:spTree>
    <p:extLst>
      <p:ext uri="{BB962C8B-B14F-4D97-AF65-F5344CB8AC3E}">
        <p14:creationId xmlns:p14="http://schemas.microsoft.com/office/powerpoint/2010/main" val="1210982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BEBF752-C33D-4EC4-8210-F7B1D3A10097}"/>
              </a:ext>
            </a:extLst>
          </p:cNvPr>
          <p:cNvSpPr/>
          <p:nvPr/>
        </p:nvSpPr>
        <p:spPr>
          <a:xfrm>
            <a:off x="733426" y="941474"/>
            <a:ext cx="5414963" cy="246221"/>
          </a:xfrm>
          <a:prstGeom prst="rect">
            <a:avLst/>
          </a:prstGeom>
        </p:spPr>
        <p:txBody>
          <a:bodyPr wrap="square" lIns="0" tIns="0" rIns="0" bIns="0" anchor="ctr">
            <a:spAutoFit/>
          </a:bodyPr>
          <a:lstStyle/>
          <a:p>
            <a:pPr algn="just"/>
            <a:r>
              <a:rPr lang="en-US" sz="1600" b="1" dirty="0"/>
              <a:t>Graphically “Normalizing”</a:t>
            </a:r>
          </a:p>
        </p:txBody>
      </p:sp>
      <p:pic>
        <p:nvPicPr>
          <p:cNvPr id="3" name="Picture 2"/>
          <p:cNvPicPr>
            <a:picLocks noChangeAspect="1"/>
          </p:cNvPicPr>
          <p:nvPr/>
        </p:nvPicPr>
        <p:blipFill>
          <a:blip r:embed="rId3"/>
          <a:stretch>
            <a:fillRect/>
          </a:stretch>
        </p:blipFill>
        <p:spPr>
          <a:xfrm>
            <a:off x="1985963" y="1384672"/>
            <a:ext cx="8958262" cy="5267850"/>
          </a:xfrm>
          <a:prstGeom prst="rect">
            <a:avLst/>
          </a:prstGeom>
        </p:spPr>
      </p:pic>
      <p:sp>
        <p:nvSpPr>
          <p:cNvPr id="9" name="Rectangle 8">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AKSHAY JADHAV</a:t>
            </a:r>
          </a:p>
        </p:txBody>
      </p:sp>
    </p:spTree>
    <p:extLst>
      <p:ext uri="{BB962C8B-B14F-4D97-AF65-F5344CB8AC3E}">
        <p14:creationId xmlns:p14="http://schemas.microsoft.com/office/powerpoint/2010/main" val="146875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268" y="855297"/>
            <a:ext cx="6995287" cy="2486024"/>
          </a:xfrm>
          <a:prstGeom prst="rect">
            <a:avLst/>
          </a:prstGeom>
        </p:spPr>
      </p:pic>
      <p:pic>
        <p:nvPicPr>
          <p:cNvPr id="6" name="Picture 5"/>
          <p:cNvPicPr>
            <a:picLocks noChangeAspect="1"/>
          </p:cNvPicPr>
          <p:nvPr/>
        </p:nvPicPr>
        <p:blipFill>
          <a:blip r:embed="rId4"/>
          <a:stretch>
            <a:fillRect/>
          </a:stretch>
        </p:blipFill>
        <p:spPr>
          <a:xfrm>
            <a:off x="0" y="826721"/>
            <a:ext cx="4314825" cy="60027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6849" y="3341321"/>
            <a:ext cx="2983705" cy="3181462"/>
          </a:xfrm>
          <a:prstGeom prst="rect">
            <a:avLst/>
          </a:prstGeom>
        </p:spPr>
      </p:pic>
      <p:pic>
        <p:nvPicPr>
          <p:cNvPr id="13" name="Picture 12"/>
          <p:cNvPicPr>
            <a:picLocks noChangeAspect="1"/>
          </p:cNvPicPr>
          <p:nvPr/>
        </p:nvPicPr>
        <p:blipFill>
          <a:blip r:embed="rId6"/>
          <a:stretch>
            <a:fillRect/>
          </a:stretch>
        </p:blipFill>
        <p:spPr>
          <a:xfrm>
            <a:off x="3957171" y="3814773"/>
            <a:ext cx="2743661" cy="2940996"/>
          </a:xfrm>
          <a:prstGeom prst="rect">
            <a:avLst/>
          </a:prstGeom>
        </p:spPr>
      </p:pic>
      <p:sp>
        <p:nvSpPr>
          <p:cNvPr id="12" name="Rectangle 11">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AKSHAY JADHAV</a:t>
            </a:r>
          </a:p>
        </p:txBody>
      </p:sp>
    </p:spTree>
    <p:extLst>
      <p:ext uri="{BB962C8B-B14F-4D97-AF65-F5344CB8AC3E}">
        <p14:creationId xmlns:p14="http://schemas.microsoft.com/office/powerpoint/2010/main" val="2554811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BEBF752-C33D-4EC4-8210-F7B1D3A10097}"/>
              </a:ext>
            </a:extLst>
          </p:cNvPr>
          <p:cNvSpPr/>
          <p:nvPr/>
        </p:nvSpPr>
        <p:spPr>
          <a:xfrm>
            <a:off x="185499" y="683972"/>
            <a:ext cx="5414963" cy="246221"/>
          </a:xfrm>
          <a:prstGeom prst="rect">
            <a:avLst/>
          </a:prstGeom>
        </p:spPr>
        <p:txBody>
          <a:bodyPr wrap="square" lIns="0" tIns="0" rIns="0" bIns="0" anchor="ctr">
            <a:spAutoFit/>
          </a:bodyPr>
          <a:lstStyle/>
          <a:p>
            <a:pPr algn="just"/>
            <a:r>
              <a:rPr lang="en-US" sz="1600" b="1" dirty="0"/>
              <a:t>Request Type &amp; Component Accessed (Correlation)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9" y="1028676"/>
            <a:ext cx="12192000" cy="217921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9" y="3249674"/>
            <a:ext cx="12142112" cy="2692227"/>
          </a:xfrm>
          <a:prstGeom prst="rect">
            <a:avLst/>
          </a:prstGeom>
        </p:spPr>
      </p:pic>
      <p:sp>
        <p:nvSpPr>
          <p:cNvPr id="15" name="Rectangle 14">
            <a:extLst>
              <a:ext uri="{FF2B5EF4-FFF2-40B4-BE49-F238E27FC236}">
                <a16:creationId xmlns:a16="http://schemas.microsoft.com/office/drawing/2014/main" id="{6BEBF752-C33D-4EC4-8210-F7B1D3A10097}"/>
              </a:ext>
            </a:extLst>
          </p:cNvPr>
          <p:cNvSpPr/>
          <p:nvPr/>
        </p:nvSpPr>
        <p:spPr>
          <a:xfrm>
            <a:off x="223990" y="5996226"/>
            <a:ext cx="11715441" cy="861774"/>
          </a:xfrm>
          <a:prstGeom prst="rect">
            <a:avLst/>
          </a:prstGeom>
        </p:spPr>
        <p:txBody>
          <a:bodyPr wrap="square" lIns="0" tIns="0" rIns="0" bIns="0" anchor="ctr">
            <a:spAutoFit/>
          </a:bodyPr>
          <a:lstStyle/>
          <a:p>
            <a:pPr algn="just"/>
            <a:r>
              <a:rPr lang="en-US" sz="1400" dirty="0"/>
              <a:t>In the above, there are 3 analysis (column wise) :</a:t>
            </a:r>
          </a:p>
          <a:p>
            <a:pPr marL="342900" indent="-342900" algn="just">
              <a:buAutoNum type="arabicPeriod"/>
            </a:pPr>
            <a:r>
              <a:rPr lang="en-US" sz="1400" dirty="0"/>
              <a:t>Append on Table 1 creates FALSE alarms – 100% (False Alarm Rate – Append on Table 1)</a:t>
            </a:r>
          </a:p>
          <a:p>
            <a:pPr marL="342900" indent="-342900" algn="just">
              <a:buAutoNum type="arabicPeriod"/>
            </a:pPr>
            <a:r>
              <a:rPr lang="en-US" sz="1400" dirty="0"/>
              <a:t>Select on Table 2 creates FALSE alarms – 100% (False Alarm Rate – Select on Table 2)</a:t>
            </a:r>
          </a:p>
          <a:p>
            <a:pPr marL="342900" indent="-342900" algn="just">
              <a:buAutoNum type="arabicPeriod"/>
            </a:pPr>
            <a:r>
              <a:rPr lang="en-US" sz="1400" dirty="0"/>
              <a:t>Select on Table 1 creates most of the FALSE alarms – 92.73% (False Alarm Rate – Select on Table 1)</a:t>
            </a:r>
          </a:p>
        </p:txBody>
      </p:sp>
      <p:sp>
        <p:nvSpPr>
          <p:cNvPr id="10" name="Rectangle 9">
            <a:extLst>
              <a:ext uri="{FF2B5EF4-FFF2-40B4-BE49-F238E27FC236}">
                <a16:creationId xmlns:a16="http://schemas.microsoft.com/office/drawing/2014/main" id="{A69BDC62-882D-49FD-B60A-05F493B04723}"/>
              </a:ext>
            </a:extLst>
          </p:cNvPr>
          <p:cNvSpPr/>
          <p:nvPr/>
        </p:nvSpPr>
        <p:spPr>
          <a:xfrm>
            <a:off x="9122685" y="229797"/>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AKSHAY JADHAV</a:t>
            </a:r>
          </a:p>
        </p:txBody>
      </p:sp>
    </p:spTree>
    <p:extLst>
      <p:ext uri="{BB962C8B-B14F-4D97-AF65-F5344CB8AC3E}">
        <p14:creationId xmlns:p14="http://schemas.microsoft.com/office/powerpoint/2010/main" val="3035880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23613FF-077A-2A45-B8A0-7960EC58F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8247"/>
            <a:ext cx="12192000" cy="3022145"/>
          </a:xfrm>
          <a:prstGeom prst="rect">
            <a:avLst/>
          </a:prstGeom>
        </p:spPr>
      </p:pic>
      <p:sp>
        <p:nvSpPr>
          <p:cNvPr id="4" name="Title 1">
            <a:extLst>
              <a:ext uri="{FF2B5EF4-FFF2-40B4-BE49-F238E27FC236}">
                <a16:creationId xmlns:a16="http://schemas.microsoft.com/office/drawing/2014/main" id="{5372F02C-BC95-334C-86DC-1BE25C3F407E}"/>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6" name="Rectangle 5">
            <a:extLst>
              <a:ext uri="{FF2B5EF4-FFF2-40B4-BE49-F238E27FC236}">
                <a16:creationId xmlns:a16="http://schemas.microsoft.com/office/drawing/2014/main" id="{365D915C-E533-9F43-9383-3E81707443EE}"/>
              </a:ext>
            </a:extLst>
          </p:cNvPr>
          <p:cNvSpPr/>
          <p:nvPr/>
        </p:nvSpPr>
        <p:spPr>
          <a:xfrm>
            <a:off x="8958262" y="23487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AKSHAY JADHAV</a:t>
            </a:r>
          </a:p>
        </p:txBody>
      </p:sp>
      <p:cxnSp>
        <p:nvCxnSpPr>
          <p:cNvPr id="8" name="Straight Connector 7">
            <a:extLst>
              <a:ext uri="{FF2B5EF4-FFF2-40B4-BE49-F238E27FC236}">
                <a16:creationId xmlns:a16="http://schemas.microsoft.com/office/drawing/2014/main" id="{FD8916B7-A424-3D40-80A9-84C7DAA79705}"/>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D1B4C4-C78F-3946-BFF2-A49593A2B6C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C20432F-3A04-3C46-96DF-D23FC222B25F}"/>
              </a:ext>
            </a:extLst>
          </p:cNvPr>
          <p:cNvSpPr txBox="1"/>
          <p:nvPr/>
        </p:nvSpPr>
        <p:spPr>
          <a:xfrm>
            <a:off x="14289" y="795049"/>
            <a:ext cx="5555303" cy="584775"/>
          </a:xfrm>
          <a:prstGeom prst="rect">
            <a:avLst/>
          </a:prstGeom>
          <a:noFill/>
        </p:spPr>
        <p:txBody>
          <a:bodyPr wrap="none" rtlCol="0">
            <a:spAutoFit/>
          </a:bodyPr>
          <a:lstStyle/>
          <a:p>
            <a:r>
              <a:rPr lang="en-US" sz="1600" b="1" dirty="0"/>
              <a:t>Request Type &amp; Component Accessed (Correlation) – Row Wise</a:t>
            </a:r>
          </a:p>
          <a:p>
            <a:endParaRPr lang="en-US" sz="1600" dirty="0"/>
          </a:p>
        </p:txBody>
      </p:sp>
      <p:sp>
        <p:nvSpPr>
          <p:cNvPr id="15" name="TextBox 14">
            <a:extLst>
              <a:ext uri="{FF2B5EF4-FFF2-40B4-BE49-F238E27FC236}">
                <a16:creationId xmlns:a16="http://schemas.microsoft.com/office/drawing/2014/main" id="{D76E65A1-701D-2547-B4E0-DE882C5BD0EA}"/>
              </a:ext>
            </a:extLst>
          </p:cNvPr>
          <p:cNvSpPr txBox="1"/>
          <p:nvPr/>
        </p:nvSpPr>
        <p:spPr>
          <a:xfrm>
            <a:off x="228600" y="4532542"/>
            <a:ext cx="9798269" cy="1169551"/>
          </a:xfrm>
          <a:prstGeom prst="rect">
            <a:avLst/>
          </a:prstGeom>
          <a:noFill/>
        </p:spPr>
        <p:txBody>
          <a:bodyPr wrap="square" rtlCol="0">
            <a:spAutoFit/>
          </a:bodyPr>
          <a:lstStyle/>
          <a:p>
            <a:pPr algn="just"/>
            <a:r>
              <a:rPr lang="en-US" sz="1400" dirty="0"/>
              <a:t>In the above, there are 3 analysis (row wise) :</a:t>
            </a:r>
          </a:p>
          <a:p>
            <a:pPr marL="342900" indent="-342900" algn="just">
              <a:buAutoNum type="arabicPeriod"/>
            </a:pPr>
            <a:r>
              <a:rPr lang="en-US" sz="1400" dirty="0"/>
              <a:t>Append on Table 1 creates FALSE alarms – 12.35% (False Alarm Rate – Append on Table 1)</a:t>
            </a:r>
          </a:p>
          <a:p>
            <a:pPr marL="342900" indent="-342900" algn="just">
              <a:buAutoNum type="arabicPeriod"/>
            </a:pPr>
            <a:r>
              <a:rPr lang="en-US" sz="1400" dirty="0"/>
              <a:t>Select on Table 2 creates FALSE alarms – 24.02% (False Alarm Rate – Select on Table 2)</a:t>
            </a:r>
          </a:p>
          <a:p>
            <a:pPr marL="342900" indent="-342900" algn="just">
              <a:buAutoNum type="arabicPeriod"/>
            </a:pPr>
            <a:r>
              <a:rPr lang="en-US" sz="1400" dirty="0"/>
              <a:t>Select on Table 1 creates most of the FALSE alarms – 48.43% (False Alarm Rate – Select on Table 1)</a:t>
            </a:r>
          </a:p>
          <a:p>
            <a:endParaRPr lang="en-US" sz="1400" dirty="0"/>
          </a:p>
        </p:txBody>
      </p:sp>
    </p:spTree>
    <p:extLst>
      <p:ext uri="{BB962C8B-B14F-4D97-AF65-F5344CB8AC3E}">
        <p14:creationId xmlns:p14="http://schemas.microsoft.com/office/powerpoint/2010/main" val="3287110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BEBF752-C33D-4EC4-8210-F7B1D3A10097}"/>
              </a:ext>
            </a:extLst>
          </p:cNvPr>
          <p:cNvSpPr/>
          <p:nvPr/>
        </p:nvSpPr>
        <p:spPr>
          <a:xfrm>
            <a:off x="185499" y="683972"/>
            <a:ext cx="5414963" cy="246221"/>
          </a:xfrm>
          <a:prstGeom prst="rect">
            <a:avLst/>
          </a:prstGeom>
        </p:spPr>
        <p:txBody>
          <a:bodyPr wrap="square" lIns="0" tIns="0" rIns="0" bIns="0" anchor="ctr">
            <a:spAutoFit/>
          </a:bodyPr>
          <a:lstStyle/>
          <a:p>
            <a:pPr algn="just"/>
            <a:r>
              <a:rPr lang="en-US" sz="1600" b="1" dirty="0"/>
              <a:t>Request Type &amp; Component Accessed (Correlation)</a:t>
            </a:r>
          </a:p>
        </p:txBody>
      </p:sp>
      <p:pic>
        <p:nvPicPr>
          <p:cNvPr id="7" name="Picture 6"/>
          <p:cNvPicPr>
            <a:picLocks noChangeAspect="1"/>
          </p:cNvPicPr>
          <p:nvPr/>
        </p:nvPicPr>
        <p:blipFill>
          <a:blip r:embed="rId3"/>
          <a:stretch>
            <a:fillRect/>
          </a:stretch>
        </p:blipFill>
        <p:spPr>
          <a:xfrm>
            <a:off x="5348286" y="1127170"/>
            <a:ext cx="6843713" cy="3115046"/>
          </a:xfrm>
          <a:prstGeom prst="rect">
            <a:avLst/>
          </a:prstGeom>
        </p:spPr>
      </p:pic>
      <p:pic>
        <p:nvPicPr>
          <p:cNvPr id="9" name="Picture 8"/>
          <p:cNvPicPr>
            <a:picLocks noChangeAspect="1"/>
          </p:cNvPicPr>
          <p:nvPr/>
        </p:nvPicPr>
        <p:blipFill>
          <a:blip r:embed="rId4"/>
          <a:stretch>
            <a:fillRect/>
          </a:stretch>
        </p:blipFill>
        <p:spPr>
          <a:xfrm>
            <a:off x="138112" y="1298495"/>
            <a:ext cx="5210175" cy="5553075"/>
          </a:xfrm>
          <a:prstGeom prst="rect">
            <a:avLst/>
          </a:prstGeom>
        </p:spPr>
      </p:pic>
      <p:pic>
        <p:nvPicPr>
          <p:cNvPr id="10" name="Picture 9"/>
          <p:cNvPicPr>
            <a:picLocks noChangeAspect="1"/>
          </p:cNvPicPr>
          <p:nvPr/>
        </p:nvPicPr>
        <p:blipFill>
          <a:blip r:embed="rId5"/>
          <a:stretch>
            <a:fillRect/>
          </a:stretch>
        </p:blipFill>
        <p:spPr>
          <a:xfrm>
            <a:off x="5348286" y="4846487"/>
            <a:ext cx="2152888" cy="1439056"/>
          </a:xfrm>
          <a:prstGeom prst="rect">
            <a:avLst/>
          </a:prstGeom>
        </p:spPr>
      </p:pic>
      <p:sp>
        <p:nvSpPr>
          <p:cNvPr id="13" name="Rectangle 12">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AKSHAY JADHAV</a:t>
            </a:r>
          </a:p>
        </p:txBody>
      </p:sp>
    </p:spTree>
    <p:extLst>
      <p:ext uri="{BB962C8B-B14F-4D97-AF65-F5344CB8AC3E}">
        <p14:creationId xmlns:p14="http://schemas.microsoft.com/office/powerpoint/2010/main" val="3080528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00AA-DAF4-C34A-A066-9B28EE37ED46}"/>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3" name="Rectangle 2">
            <a:extLst>
              <a:ext uri="{FF2B5EF4-FFF2-40B4-BE49-F238E27FC236}">
                <a16:creationId xmlns:a16="http://schemas.microsoft.com/office/drawing/2014/main" id="{82609C32-37E0-444F-A483-A08F821724C8}"/>
              </a:ext>
            </a:extLst>
          </p:cNvPr>
          <p:cNvSpPr/>
          <p:nvPr/>
        </p:nvSpPr>
        <p:spPr>
          <a:xfrm>
            <a:off x="8958262" y="23487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AKSHAY JADHAV</a:t>
            </a:r>
          </a:p>
        </p:txBody>
      </p:sp>
      <p:cxnSp>
        <p:nvCxnSpPr>
          <p:cNvPr id="4" name="Straight Connector 3">
            <a:extLst>
              <a:ext uri="{FF2B5EF4-FFF2-40B4-BE49-F238E27FC236}">
                <a16:creationId xmlns:a16="http://schemas.microsoft.com/office/drawing/2014/main" id="{9D0A8751-F9DD-D44D-92DB-CE8C80F49C3C}"/>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9BC8D69-407E-164D-BFCA-3EDAD299AF5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53B8ECD-B998-4545-8F4A-F42FAEF3223A}"/>
              </a:ext>
            </a:extLst>
          </p:cNvPr>
          <p:cNvSpPr/>
          <p:nvPr/>
        </p:nvSpPr>
        <p:spPr>
          <a:xfrm>
            <a:off x="610383" y="966097"/>
            <a:ext cx="3714543" cy="335989"/>
          </a:xfrm>
          <a:prstGeom prst="rect">
            <a:avLst/>
          </a:prstGeom>
        </p:spPr>
        <p:txBody>
          <a:bodyPr wrap="none">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cs typeface="Segoe UI" panose="020B0502040204020203" pitchFamily="34" charset="0"/>
              </a:rPr>
              <a:t>Summary of EDA on Request Type</a:t>
            </a:r>
          </a:p>
        </p:txBody>
      </p:sp>
      <p:sp>
        <p:nvSpPr>
          <p:cNvPr id="12" name="TextBox 11">
            <a:extLst>
              <a:ext uri="{FF2B5EF4-FFF2-40B4-BE49-F238E27FC236}">
                <a16:creationId xmlns:a16="http://schemas.microsoft.com/office/drawing/2014/main" id="{708E0375-2ECB-524F-8A29-22CC4E0F197C}"/>
              </a:ext>
            </a:extLst>
          </p:cNvPr>
          <p:cNvSpPr txBox="1"/>
          <p:nvPr/>
        </p:nvSpPr>
        <p:spPr>
          <a:xfrm>
            <a:off x="935421" y="1741694"/>
            <a:ext cx="11027979"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Select query on Table 1 creates most of the false alarms </a:t>
            </a:r>
          </a:p>
          <a:p>
            <a:pPr marL="1200150" lvl="2" indent="-285750">
              <a:buFont typeface="Arial" panose="020B0604020202020204" pitchFamily="34" charset="0"/>
              <a:buChar char="•"/>
            </a:pPr>
            <a:r>
              <a:rPr lang="en-US" dirty="0"/>
              <a:t>CISO should investigate why select query is running on Table 1 frequently in a database? Is there any misuse of grants given on the Table 1?</a:t>
            </a:r>
          </a:p>
          <a:p>
            <a:endParaRPr lang="en-US" dirty="0"/>
          </a:p>
          <a:p>
            <a:pPr marL="285750" indent="-285750">
              <a:buFont typeface="Arial" panose="020B0604020202020204" pitchFamily="34" charset="0"/>
              <a:buChar char="•"/>
            </a:pPr>
            <a:r>
              <a:rPr lang="en-US" dirty="0"/>
              <a:t>Select query on Element 1 creates most of the True alarms</a:t>
            </a:r>
          </a:p>
          <a:p>
            <a:pPr marL="1200150" lvl="2" indent="-285750">
              <a:buFont typeface="Arial" panose="020B0604020202020204" pitchFamily="34" charset="0"/>
              <a:buChar char="•"/>
            </a:pPr>
            <a:r>
              <a:rPr lang="en-US" dirty="0"/>
              <a:t>CISO should push these True alarms to security analysts, to verify if these alarms causing any unpredictable effects on business.</a:t>
            </a:r>
          </a:p>
          <a:p>
            <a:pPr lvl="2"/>
            <a:endParaRPr lang="en-US" dirty="0"/>
          </a:p>
          <a:p>
            <a:pPr marL="295275" lvl="2" indent="-285750">
              <a:buFont typeface="Arial" panose="020B0604020202020204" pitchFamily="34" charset="0"/>
              <a:buChar char="•"/>
            </a:pPr>
            <a:r>
              <a:rPr lang="en-US" dirty="0"/>
              <a:t>Append on Table 1 create only false alarms</a:t>
            </a:r>
          </a:p>
          <a:p>
            <a:pPr marL="1252538" lvl="4" indent="-285750">
              <a:buFont typeface="Arial" panose="020B0604020202020204" pitchFamily="34" charset="0"/>
              <a:buChar char="•"/>
            </a:pPr>
            <a:r>
              <a:rPr lang="en-US" dirty="0"/>
              <a:t>CISO should investigate who all are accessing the the Table 1 for append operation? And why it’s creating only false alarms? Whether it impacts our whole system?</a:t>
            </a:r>
          </a:p>
          <a:p>
            <a:pPr marL="966788" lvl="4"/>
            <a:endParaRPr lang="en-US" dirty="0"/>
          </a:p>
          <a:p>
            <a:pPr marL="295275" lvl="4" indent="-285750">
              <a:buFont typeface="Arial" panose="020B0604020202020204" pitchFamily="34" charset="0"/>
              <a:buChar char="•"/>
            </a:pPr>
            <a:r>
              <a:rPr lang="en-US" dirty="0"/>
              <a:t>Append on Element 1 create only True alarms</a:t>
            </a:r>
          </a:p>
          <a:p>
            <a:pPr marL="1252538" lvl="6" indent="-285750">
              <a:buFont typeface="Arial" panose="020B0604020202020204" pitchFamily="34" charset="0"/>
              <a:buChar char="•"/>
            </a:pPr>
            <a:r>
              <a:rPr lang="en-US" dirty="0"/>
              <a:t>CISO should verify that is they really are true alarms, because if they are actual true positive alarms, then it would impact overall performance of the system if misguided.</a:t>
            </a:r>
          </a:p>
        </p:txBody>
      </p:sp>
    </p:spTree>
    <p:extLst>
      <p:ext uri="{BB962C8B-B14F-4D97-AF65-F5344CB8AC3E}">
        <p14:creationId xmlns:p14="http://schemas.microsoft.com/office/powerpoint/2010/main" val="3757510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01186" y="522898"/>
            <a:ext cx="26765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Violation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6717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6DEE46-8542-45ED-81C7-1F4C9B7D368C}"/>
              </a:ext>
            </a:extLst>
          </p:cNvPr>
          <p:cNvPicPr>
            <a:picLocks noChangeAspect="1"/>
          </p:cNvPicPr>
          <p:nvPr/>
        </p:nvPicPr>
        <p:blipFill>
          <a:blip r:embed="rId3"/>
          <a:stretch>
            <a:fillRect/>
          </a:stretch>
        </p:blipFill>
        <p:spPr>
          <a:xfrm>
            <a:off x="1328746" y="966097"/>
            <a:ext cx="4229099" cy="5581676"/>
          </a:xfrm>
          <a:prstGeom prst="rect">
            <a:avLst/>
          </a:prstGeom>
        </p:spPr>
      </p:pic>
      <p:cxnSp>
        <p:nvCxnSpPr>
          <p:cNvPr id="7" name="Straight Connector 6">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6111778" y="250391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RASHMI JAIN</a:t>
            </a:r>
          </a:p>
        </p:txBody>
      </p:sp>
      <p:sp>
        <p:nvSpPr>
          <p:cNvPr id="12" name="Rectangle 11">
            <a:extLst>
              <a:ext uri="{FF2B5EF4-FFF2-40B4-BE49-F238E27FC236}">
                <a16:creationId xmlns:a16="http://schemas.microsoft.com/office/drawing/2014/main" id="{690C1A7A-78BB-48B4-B5CE-2B9C34E5E67B}"/>
              </a:ext>
            </a:extLst>
          </p:cNvPr>
          <p:cNvSpPr/>
          <p:nvPr/>
        </p:nvSpPr>
        <p:spPr>
          <a:xfrm>
            <a:off x="6514813" y="1684259"/>
            <a:ext cx="5380881" cy="3447098"/>
          </a:xfrm>
          <a:prstGeom prst="rect">
            <a:avLst/>
          </a:prstGeom>
        </p:spPr>
        <p:txBody>
          <a:bodyPr wrap="square" lIns="0" tIns="0" rIns="0" bIns="0" anchor="t">
            <a:spAutoFit/>
          </a:bodyPr>
          <a:lstStyle/>
          <a:p>
            <a:pPr algn="just"/>
            <a:r>
              <a:rPr lang="en-US" sz="1600" b="1" dirty="0">
                <a:cs typeface="Segoe UI" panose="020B0502040204020203" pitchFamily="34" charset="0"/>
              </a:rPr>
              <a:t>Exploratory Data Analysis</a:t>
            </a:r>
          </a:p>
          <a:p>
            <a:pPr algn="just"/>
            <a:endParaRPr lang="en-US" sz="1600" b="1" dirty="0">
              <a:cs typeface="Segoe UI" panose="020B0502040204020203" pitchFamily="34" charset="0"/>
            </a:endParaRPr>
          </a:p>
          <a:p>
            <a:pPr algn="just"/>
            <a:r>
              <a:rPr lang="en-US" sz="1600" dirty="0">
                <a:cs typeface="Segoe UI" panose="020B0502040204020203" pitchFamily="34" charset="0"/>
              </a:rPr>
              <a:t>Violation Type: It contains one element that is No Authorization.</a:t>
            </a:r>
          </a:p>
          <a:p>
            <a:pPr algn="just"/>
            <a:r>
              <a:rPr lang="en-US" sz="1600" dirty="0">
                <a:cs typeface="Segoe UI" panose="020B0502040204020203" pitchFamily="34" charset="0"/>
              </a:rPr>
              <a:t>Violation type is compared with Result variable “Alarm”. </a:t>
            </a:r>
          </a:p>
          <a:p>
            <a:pPr algn="just"/>
            <a:endParaRPr lang="en-US" sz="1600" b="1" dirty="0">
              <a:cs typeface="Segoe UI" panose="020B0502040204020203" pitchFamily="34" charset="0"/>
            </a:endParaRPr>
          </a:p>
          <a:p>
            <a:pPr algn="just"/>
            <a:r>
              <a:rPr lang="en-US" sz="1600" b="1" dirty="0">
                <a:cs typeface="Segoe UI" panose="020B0502040204020203" pitchFamily="34" charset="0"/>
              </a:rPr>
              <a:t>Side by Side Bar Chart:</a:t>
            </a:r>
          </a:p>
          <a:p>
            <a:pPr algn="just"/>
            <a:endParaRPr lang="en-US" sz="1600" b="1" dirty="0">
              <a:cs typeface="Segoe UI" panose="020B0502040204020203" pitchFamily="34" charset="0"/>
            </a:endParaRPr>
          </a:p>
          <a:p>
            <a:pPr algn="just"/>
            <a:r>
              <a:rPr lang="en-US" sz="1600" dirty="0">
                <a:cs typeface="Segoe UI" panose="020B0502040204020203" pitchFamily="34" charset="0"/>
              </a:rPr>
              <a:t>Looking at the charts, we </a:t>
            </a:r>
          </a:p>
          <a:p>
            <a:pPr algn="just"/>
            <a:r>
              <a:rPr lang="en-US" sz="1600" dirty="0">
                <a:cs typeface="Segoe UI" panose="020B0502040204020203" pitchFamily="34" charset="0"/>
              </a:rPr>
              <a:t>have the following points to suggest:</a:t>
            </a:r>
          </a:p>
          <a:p>
            <a:pPr algn="just"/>
            <a:r>
              <a:rPr lang="en-US" sz="1600" dirty="0">
                <a:cs typeface="Segoe UI" panose="020B0502040204020203" pitchFamily="34" charset="0"/>
              </a:rPr>
              <a:t>88.26 % of the data are False and 11.74% are True for violation type compared to Alarm.</a:t>
            </a:r>
          </a:p>
          <a:p>
            <a:pPr algn="just"/>
            <a:endParaRPr lang="en-US" sz="1600" b="1" dirty="0">
              <a:cs typeface="Segoe UI" panose="020B0502040204020203" pitchFamily="34" charset="0"/>
            </a:endParaRPr>
          </a:p>
          <a:p>
            <a:pPr algn="just"/>
            <a:endParaRPr lang="en-US" sz="1600" b="1" dirty="0"/>
          </a:p>
        </p:txBody>
      </p:sp>
    </p:spTree>
    <p:extLst>
      <p:ext uri="{BB962C8B-B14F-4D97-AF65-F5344CB8AC3E}">
        <p14:creationId xmlns:p14="http://schemas.microsoft.com/office/powerpoint/2010/main" val="1212140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01186" y="522898"/>
            <a:ext cx="26765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Violation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6717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0C1A7A-78BB-48B4-B5CE-2B9C34E5E67B}"/>
              </a:ext>
            </a:extLst>
          </p:cNvPr>
          <p:cNvSpPr/>
          <p:nvPr/>
        </p:nvSpPr>
        <p:spPr>
          <a:xfrm>
            <a:off x="9748916" y="6501925"/>
            <a:ext cx="2181064" cy="246221"/>
          </a:xfrm>
          <a:prstGeom prst="rect">
            <a:avLst/>
          </a:prstGeom>
        </p:spPr>
        <p:txBody>
          <a:bodyPr wrap="square" lIns="0" tIns="0" rIns="0" bIns="0" anchor="t">
            <a:spAutoFit/>
          </a:bodyPr>
          <a:lstStyle/>
          <a:p>
            <a:pPr algn="just"/>
            <a:r>
              <a:rPr lang="en-US" sz="1600" b="1" dirty="0">
                <a:cs typeface="Segoe UI" panose="020B0502040204020203" pitchFamily="34" charset="0"/>
              </a:rPr>
              <a:t>Normalized Histogram</a:t>
            </a:r>
            <a:endParaRPr lang="en-US" sz="1600" b="1" dirty="0"/>
          </a:p>
        </p:txBody>
      </p:sp>
      <p:sp>
        <p:nvSpPr>
          <p:cNvPr id="13" name="Rectangle 12">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RASHMI JAIN</a:t>
            </a:r>
          </a:p>
        </p:txBody>
      </p:sp>
      <p:pic>
        <p:nvPicPr>
          <p:cNvPr id="15" name="Picture 14">
            <a:extLst>
              <a:ext uri="{FF2B5EF4-FFF2-40B4-BE49-F238E27FC236}">
                <a16:creationId xmlns:a16="http://schemas.microsoft.com/office/drawing/2014/main" id="{98A18A7F-D15A-4111-B6CA-EB025668270D}"/>
              </a:ext>
            </a:extLst>
          </p:cNvPr>
          <p:cNvPicPr>
            <a:picLocks noChangeAspect="1"/>
          </p:cNvPicPr>
          <p:nvPr/>
        </p:nvPicPr>
        <p:blipFill>
          <a:blip r:embed="rId3"/>
          <a:stretch>
            <a:fillRect/>
          </a:stretch>
        </p:blipFill>
        <p:spPr>
          <a:xfrm>
            <a:off x="8689872" y="823075"/>
            <a:ext cx="3086259" cy="5624895"/>
          </a:xfrm>
          <a:prstGeom prst="rect">
            <a:avLst/>
          </a:prstGeom>
        </p:spPr>
      </p:pic>
      <p:pic>
        <p:nvPicPr>
          <p:cNvPr id="16" name="Picture 15">
            <a:extLst>
              <a:ext uri="{FF2B5EF4-FFF2-40B4-BE49-F238E27FC236}">
                <a16:creationId xmlns:a16="http://schemas.microsoft.com/office/drawing/2014/main" id="{5CAAB780-516D-4FE2-A8A4-5AE6A801EB31}"/>
              </a:ext>
            </a:extLst>
          </p:cNvPr>
          <p:cNvPicPr>
            <a:picLocks noChangeAspect="1"/>
          </p:cNvPicPr>
          <p:nvPr/>
        </p:nvPicPr>
        <p:blipFill>
          <a:blip r:embed="rId4"/>
          <a:stretch>
            <a:fillRect/>
          </a:stretch>
        </p:blipFill>
        <p:spPr>
          <a:xfrm>
            <a:off x="228600" y="855297"/>
            <a:ext cx="8202999" cy="2608506"/>
          </a:xfrm>
          <a:prstGeom prst="rect">
            <a:avLst/>
          </a:prstGeom>
        </p:spPr>
      </p:pic>
      <p:sp>
        <p:nvSpPr>
          <p:cNvPr id="17" name="Rectangle 16">
            <a:extLst>
              <a:ext uri="{FF2B5EF4-FFF2-40B4-BE49-F238E27FC236}">
                <a16:creationId xmlns:a16="http://schemas.microsoft.com/office/drawing/2014/main" id="{690C1A7A-78BB-48B4-B5CE-2B9C34E5E67B}"/>
              </a:ext>
            </a:extLst>
          </p:cNvPr>
          <p:cNvSpPr/>
          <p:nvPr/>
        </p:nvSpPr>
        <p:spPr>
          <a:xfrm>
            <a:off x="448615" y="4394167"/>
            <a:ext cx="3460088" cy="1785104"/>
          </a:xfrm>
          <a:prstGeom prst="rect">
            <a:avLst/>
          </a:prstGeom>
        </p:spPr>
        <p:txBody>
          <a:bodyPr wrap="square" lIns="0" tIns="0" rIns="0" bIns="0" anchor="t">
            <a:spAutoFit/>
          </a:bodyPr>
          <a:lstStyle/>
          <a:p>
            <a:pPr algn="just"/>
            <a:r>
              <a:rPr lang="en-US" sz="1600" b="1" dirty="0">
                <a:cs typeface="Segoe UI" panose="020B0502040204020203" pitchFamily="34" charset="0"/>
              </a:rPr>
              <a:t>Observation:</a:t>
            </a:r>
          </a:p>
          <a:p>
            <a:pPr algn="just"/>
            <a:endParaRPr lang="en-US" sz="1600" b="1" dirty="0">
              <a:cs typeface="Segoe UI" panose="020B0502040204020203" pitchFamily="34" charset="0"/>
            </a:endParaRPr>
          </a:p>
          <a:p>
            <a:r>
              <a:rPr lang="en-US" sz="1600" dirty="0"/>
              <a:t>Alarm displaying compared to violation</a:t>
            </a:r>
          </a:p>
          <a:p>
            <a:r>
              <a:rPr lang="en-US" sz="1600" dirty="0"/>
              <a:t>type is 88.26% for False.</a:t>
            </a:r>
          </a:p>
          <a:p>
            <a:pPr algn="just"/>
            <a:r>
              <a:rPr lang="en-US" sz="1600" dirty="0"/>
              <a:t>For Violation type true alarm is 11.74%</a:t>
            </a:r>
          </a:p>
          <a:p>
            <a:pPr algn="just"/>
            <a:endParaRPr lang="en-US" sz="1600" b="1" dirty="0">
              <a:cs typeface="Segoe UI" panose="020B0502040204020203" pitchFamily="34" charset="0"/>
            </a:endParaRPr>
          </a:p>
          <a:p>
            <a:pPr algn="just"/>
            <a:endParaRPr lang="en-US" sz="1600" b="1" dirty="0">
              <a:cs typeface="Segoe UI" panose="020B0502040204020203" pitchFamily="34" charset="0"/>
            </a:endParaRPr>
          </a:p>
        </p:txBody>
      </p:sp>
      <p:sp>
        <p:nvSpPr>
          <p:cNvPr id="18" name="Rectangle 17">
            <a:extLst>
              <a:ext uri="{FF2B5EF4-FFF2-40B4-BE49-F238E27FC236}">
                <a16:creationId xmlns:a16="http://schemas.microsoft.com/office/drawing/2014/main" id="{34C58E25-84D4-4E38-9CB3-7CD983F5D3D9}"/>
              </a:ext>
            </a:extLst>
          </p:cNvPr>
          <p:cNvSpPr/>
          <p:nvPr/>
        </p:nvSpPr>
        <p:spPr>
          <a:xfrm>
            <a:off x="5375009" y="4394167"/>
            <a:ext cx="3086259" cy="1077218"/>
          </a:xfrm>
          <a:prstGeom prst="rect">
            <a:avLst/>
          </a:prstGeom>
        </p:spPr>
        <p:txBody>
          <a:bodyPr wrap="square">
            <a:spAutoFit/>
          </a:bodyPr>
          <a:lstStyle/>
          <a:p>
            <a:pPr algn="just"/>
            <a:r>
              <a:rPr lang="en-US" sz="1600" b="1" dirty="0">
                <a:cs typeface="Segoe UI" panose="020B0502040204020203" pitchFamily="34" charset="0"/>
              </a:rPr>
              <a:t>Conclusion:</a:t>
            </a:r>
          </a:p>
          <a:p>
            <a:pPr algn="just"/>
            <a:endParaRPr lang="en-US" sz="1600" b="1" dirty="0">
              <a:cs typeface="Segoe UI" panose="020B0502040204020203" pitchFamily="34" charset="0"/>
            </a:endParaRPr>
          </a:p>
          <a:p>
            <a:r>
              <a:rPr lang="en-US" sz="1600" dirty="0"/>
              <a:t>Violation type will not affect the</a:t>
            </a:r>
          </a:p>
          <a:p>
            <a:r>
              <a:rPr lang="en-US" sz="1600" dirty="0"/>
              <a:t>target variable “Alarm”</a:t>
            </a:r>
            <a:r>
              <a:rPr lang="en-US" sz="1600" b="1" dirty="0"/>
              <a:t>.</a:t>
            </a:r>
            <a:endParaRPr lang="en-US" sz="1600" dirty="0"/>
          </a:p>
        </p:txBody>
      </p:sp>
    </p:spTree>
    <p:extLst>
      <p:ext uri="{BB962C8B-B14F-4D97-AF65-F5344CB8AC3E}">
        <p14:creationId xmlns:p14="http://schemas.microsoft.com/office/powerpoint/2010/main" val="1455344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Group Summary and Conclusions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717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01174" y="522898"/>
            <a:ext cx="277653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0C1A7A-78BB-48B4-B5CE-2B9C34E5E67B}"/>
              </a:ext>
            </a:extLst>
          </p:cNvPr>
          <p:cNvSpPr/>
          <p:nvPr/>
        </p:nvSpPr>
        <p:spPr>
          <a:xfrm>
            <a:off x="1071550" y="971266"/>
            <a:ext cx="4972051"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Binary Classification problem dealing categorical data (Timestamp, Requestor, </a:t>
            </a:r>
            <a:r>
              <a:rPr lang="en-US" sz="1500" b="1" dirty="0">
                <a:cs typeface="Segoe UI" panose="020B0502040204020203" pitchFamily="34" charset="0"/>
              </a:rPr>
              <a:t>Role</a:t>
            </a:r>
            <a:r>
              <a:rPr lang="en-US" sz="1500" dirty="0">
                <a:cs typeface="Segoe UI" panose="020B0502040204020203" pitchFamily="34" charset="0"/>
              </a:rPr>
              <a:t>, </a:t>
            </a:r>
            <a:r>
              <a:rPr lang="en-US" sz="1500" b="1" dirty="0">
                <a:cs typeface="Segoe UI" panose="020B0502040204020203" pitchFamily="34" charset="0"/>
              </a:rPr>
              <a:t>Component</a:t>
            </a:r>
            <a:r>
              <a:rPr lang="en-US" sz="1500" dirty="0">
                <a:cs typeface="Segoe UI" panose="020B0502040204020203" pitchFamily="34" charset="0"/>
              </a:rPr>
              <a:t>, </a:t>
            </a:r>
            <a:r>
              <a:rPr lang="en-US" sz="1500" b="1" dirty="0">
                <a:cs typeface="Segoe UI" panose="020B0502040204020203" pitchFamily="34" charset="0"/>
              </a:rPr>
              <a:t>Request Type</a:t>
            </a:r>
            <a:r>
              <a:rPr lang="en-US" sz="1500" dirty="0">
                <a:cs typeface="Segoe UI" panose="020B0502040204020203" pitchFamily="34" charset="0"/>
              </a:rPr>
              <a:t> &amp; Violation Type) </a:t>
            </a:r>
          </a:p>
        </p:txBody>
      </p:sp>
      <p:grpSp>
        <p:nvGrpSpPr>
          <p:cNvPr id="13" name="Group 12" descr="Icon of paper and pen. ">
            <a:extLst>
              <a:ext uri="{FF2B5EF4-FFF2-40B4-BE49-F238E27FC236}">
                <a16:creationId xmlns:a16="http://schemas.microsoft.com/office/drawing/2014/main" id="{2FA1B3F0-F0C6-4C2E-ABD3-6AE2AAF66A07}"/>
              </a:ext>
            </a:extLst>
          </p:cNvPr>
          <p:cNvGrpSpPr/>
          <p:nvPr/>
        </p:nvGrpSpPr>
        <p:grpSpPr>
          <a:xfrm>
            <a:off x="538701" y="1840914"/>
            <a:ext cx="287337" cy="285750"/>
            <a:chOff x="7018338" y="4656138"/>
            <a:chExt cx="287337" cy="285750"/>
          </a:xfrm>
          <a:solidFill>
            <a:schemeClr val="bg1"/>
          </a:solidFill>
        </p:grpSpPr>
        <p:sp>
          <p:nvSpPr>
            <p:cNvPr id="15"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Freeform 931" descr="Icon of line chart.">
            <a:extLst>
              <a:ext uri="{FF2B5EF4-FFF2-40B4-BE49-F238E27FC236}">
                <a16:creationId xmlns:a16="http://schemas.microsoft.com/office/drawing/2014/main" id="{D6E99607-03B7-41E5-AD6F-79DCFC17E713}"/>
              </a:ext>
            </a:extLst>
          </p:cNvPr>
          <p:cNvSpPr>
            <a:spLocks noEditPoints="1"/>
          </p:cNvSpPr>
          <p:nvPr/>
        </p:nvSpPr>
        <p:spPr bwMode="auto">
          <a:xfrm>
            <a:off x="538701" y="971266"/>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descr="This image is an icon of four sheets of paper. ">
            <a:extLst>
              <a:ext uri="{FF2B5EF4-FFF2-40B4-BE49-F238E27FC236}">
                <a16:creationId xmlns:a16="http://schemas.microsoft.com/office/drawing/2014/main" id="{6071F41E-4B08-43F7-BBE7-4A555CA73C1B}"/>
              </a:ext>
            </a:extLst>
          </p:cNvPr>
          <p:cNvGrpSpPr/>
          <p:nvPr/>
        </p:nvGrpSpPr>
        <p:grpSpPr>
          <a:xfrm>
            <a:off x="672056" y="4956613"/>
            <a:ext cx="307975" cy="296546"/>
            <a:chOff x="5494338" y="1370013"/>
            <a:chExt cx="239712" cy="285750"/>
          </a:xfrm>
          <a:solidFill>
            <a:schemeClr val="accent4">
              <a:lumMod val="75000"/>
            </a:schemeClr>
          </a:solidFill>
        </p:grpSpPr>
        <p:sp>
          <p:nvSpPr>
            <p:cNvPr id="23"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26" descr="This image is an icon of two sheets of paper. ">
            <a:extLst>
              <a:ext uri="{FF2B5EF4-FFF2-40B4-BE49-F238E27FC236}">
                <a16:creationId xmlns:a16="http://schemas.microsoft.com/office/drawing/2014/main" id="{411839F8-FB7F-4D1C-9734-BE03FFF894B2}"/>
              </a:ext>
            </a:extLst>
          </p:cNvPr>
          <p:cNvGrpSpPr/>
          <p:nvPr/>
        </p:nvGrpSpPr>
        <p:grpSpPr>
          <a:xfrm>
            <a:off x="662531" y="4041201"/>
            <a:ext cx="287338" cy="285750"/>
            <a:chOff x="4319588" y="1370013"/>
            <a:chExt cx="287338" cy="285750"/>
          </a:xfrm>
          <a:solidFill>
            <a:schemeClr val="accent3">
              <a:lumMod val="75000"/>
            </a:schemeClr>
          </a:solidFill>
        </p:grpSpPr>
        <p:sp>
          <p:nvSpPr>
            <p:cNvPr id="28" name="Freeform 1084">
              <a:extLst>
                <a:ext uri="{FF2B5EF4-FFF2-40B4-BE49-F238E27FC236}">
                  <a16:creationId xmlns:a16="http://schemas.microsoft.com/office/drawing/2014/main" id="{07EEFD79-9F4F-4E94-94F0-8CD35D787759}"/>
                </a:ext>
              </a:extLst>
            </p:cNvPr>
            <p:cNvSpPr>
              <a:spLocks noEditPoints="1"/>
            </p:cNvSpPr>
            <p:nvPr/>
          </p:nvSpPr>
          <p:spPr bwMode="auto">
            <a:xfrm>
              <a:off x="4319588" y="1370013"/>
              <a:ext cx="161925" cy="209550"/>
            </a:xfrm>
            <a:custGeom>
              <a:avLst/>
              <a:gdLst>
                <a:gd name="T0" fmla="*/ 278 w 410"/>
                <a:gd name="T1" fmla="*/ 133 h 529"/>
                <a:gd name="T2" fmla="*/ 278 w 410"/>
                <a:gd name="T3" fmla="*/ 12 h 529"/>
                <a:gd name="T4" fmla="*/ 398 w 410"/>
                <a:gd name="T5" fmla="*/ 133 h 529"/>
                <a:gd name="T6" fmla="*/ 278 w 410"/>
                <a:gd name="T7" fmla="*/ 133 h 529"/>
                <a:gd name="T8" fmla="*/ 410 w 410"/>
                <a:gd name="T9" fmla="*/ 133 h 529"/>
                <a:gd name="T10" fmla="*/ 409 w 410"/>
                <a:gd name="T11" fmla="*/ 129 h 529"/>
                <a:gd name="T12" fmla="*/ 406 w 410"/>
                <a:gd name="T13" fmla="*/ 123 h 529"/>
                <a:gd name="T14" fmla="*/ 286 w 410"/>
                <a:gd name="T15" fmla="*/ 3 h 529"/>
                <a:gd name="T16" fmla="*/ 282 w 410"/>
                <a:gd name="T17" fmla="*/ 1 h 529"/>
                <a:gd name="T18" fmla="*/ 278 w 410"/>
                <a:gd name="T19" fmla="*/ 0 h 529"/>
                <a:gd name="T20" fmla="*/ 12 w 410"/>
                <a:gd name="T21" fmla="*/ 0 h 529"/>
                <a:gd name="T22" fmla="*/ 7 w 410"/>
                <a:gd name="T23" fmla="*/ 1 h 529"/>
                <a:gd name="T24" fmla="*/ 4 w 410"/>
                <a:gd name="T25" fmla="*/ 3 h 529"/>
                <a:gd name="T26" fmla="*/ 1 w 410"/>
                <a:gd name="T27" fmla="*/ 7 h 529"/>
                <a:gd name="T28" fmla="*/ 0 w 410"/>
                <a:gd name="T29" fmla="*/ 12 h 529"/>
                <a:gd name="T30" fmla="*/ 0 w 410"/>
                <a:gd name="T31" fmla="*/ 518 h 529"/>
                <a:gd name="T32" fmla="*/ 1 w 410"/>
                <a:gd name="T33" fmla="*/ 522 h 529"/>
                <a:gd name="T34" fmla="*/ 4 w 410"/>
                <a:gd name="T35" fmla="*/ 526 h 529"/>
                <a:gd name="T36" fmla="*/ 7 w 410"/>
                <a:gd name="T37" fmla="*/ 529 h 529"/>
                <a:gd name="T38" fmla="*/ 12 w 410"/>
                <a:gd name="T39" fmla="*/ 529 h 529"/>
                <a:gd name="T40" fmla="*/ 290 w 410"/>
                <a:gd name="T41" fmla="*/ 529 h 529"/>
                <a:gd name="T42" fmla="*/ 290 w 410"/>
                <a:gd name="T43" fmla="*/ 181 h 529"/>
                <a:gd name="T44" fmla="*/ 290 w 410"/>
                <a:gd name="T45" fmla="*/ 177 h 529"/>
                <a:gd name="T46" fmla="*/ 293 w 410"/>
                <a:gd name="T47" fmla="*/ 172 h 529"/>
                <a:gd name="T48" fmla="*/ 297 w 410"/>
                <a:gd name="T49" fmla="*/ 169 h 529"/>
                <a:gd name="T50" fmla="*/ 301 w 410"/>
                <a:gd name="T51" fmla="*/ 168 h 529"/>
                <a:gd name="T52" fmla="*/ 410 w 410"/>
                <a:gd name="T53" fmla="*/ 168 h 529"/>
                <a:gd name="T54" fmla="*/ 410 w 410"/>
                <a:gd name="T55" fmla="*/ 13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29">
                  <a:moveTo>
                    <a:pt x="278" y="133"/>
                  </a:moveTo>
                  <a:lnTo>
                    <a:pt x="278" y="12"/>
                  </a:lnTo>
                  <a:lnTo>
                    <a:pt x="398" y="133"/>
                  </a:lnTo>
                  <a:lnTo>
                    <a:pt x="278" y="133"/>
                  </a:lnTo>
                  <a:close/>
                  <a:moveTo>
                    <a:pt x="410" y="133"/>
                  </a:moveTo>
                  <a:lnTo>
                    <a:pt x="409" y="129"/>
                  </a:lnTo>
                  <a:lnTo>
                    <a:pt x="406" y="123"/>
                  </a:lnTo>
                  <a:lnTo>
                    <a:pt x="286" y="3"/>
                  </a:lnTo>
                  <a:lnTo>
                    <a:pt x="282" y="1"/>
                  </a:lnTo>
                  <a:lnTo>
                    <a:pt x="278" y="0"/>
                  </a:lnTo>
                  <a:lnTo>
                    <a:pt x="12" y="0"/>
                  </a:lnTo>
                  <a:lnTo>
                    <a:pt x="7" y="1"/>
                  </a:lnTo>
                  <a:lnTo>
                    <a:pt x="4" y="3"/>
                  </a:lnTo>
                  <a:lnTo>
                    <a:pt x="1" y="7"/>
                  </a:lnTo>
                  <a:lnTo>
                    <a:pt x="0" y="12"/>
                  </a:lnTo>
                  <a:lnTo>
                    <a:pt x="0" y="518"/>
                  </a:lnTo>
                  <a:lnTo>
                    <a:pt x="1" y="522"/>
                  </a:lnTo>
                  <a:lnTo>
                    <a:pt x="4" y="526"/>
                  </a:lnTo>
                  <a:lnTo>
                    <a:pt x="7" y="529"/>
                  </a:lnTo>
                  <a:lnTo>
                    <a:pt x="12" y="529"/>
                  </a:lnTo>
                  <a:lnTo>
                    <a:pt x="290" y="529"/>
                  </a:lnTo>
                  <a:lnTo>
                    <a:pt x="290" y="181"/>
                  </a:lnTo>
                  <a:lnTo>
                    <a:pt x="290" y="177"/>
                  </a:lnTo>
                  <a:lnTo>
                    <a:pt x="293" y="172"/>
                  </a:lnTo>
                  <a:lnTo>
                    <a:pt x="297" y="169"/>
                  </a:lnTo>
                  <a:lnTo>
                    <a:pt x="301" y="168"/>
                  </a:lnTo>
                  <a:lnTo>
                    <a:pt x="410" y="168"/>
                  </a:lnTo>
                  <a:lnTo>
                    <a:pt x="41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85">
              <a:extLst>
                <a:ext uri="{FF2B5EF4-FFF2-40B4-BE49-F238E27FC236}">
                  <a16:creationId xmlns:a16="http://schemas.microsoft.com/office/drawing/2014/main" id="{1EA0DC39-43EE-4E75-8303-A6AAAF344A20}"/>
                </a:ext>
              </a:extLst>
            </p:cNvPr>
            <p:cNvSpPr>
              <a:spLocks/>
            </p:cNvSpPr>
            <p:nvPr/>
          </p:nvSpPr>
          <p:spPr bwMode="auto">
            <a:xfrm>
              <a:off x="4505325" y="1374775"/>
              <a:ext cx="90488" cy="66675"/>
            </a:xfrm>
            <a:custGeom>
              <a:avLst/>
              <a:gdLst>
                <a:gd name="T0" fmla="*/ 2 w 229"/>
                <a:gd name="T1" fmla="*/ 80 h 169"/>
                <a:gd name="T2" fmla="*/ 3 w 229"/>
                <a:gd name="T3" fmla="*/ 82 h 169"/>
                <a:gd name="T4" fmla="*/ 64 w 229"/>
                <a:gd name="T5" fmla="*/ 141 h 169"/>
                <a:gd name="T6" fmla="*/ 73 w 229"/>
                <a:gd name="T7" fmla="*/ 144 h 169"/>
                <a:gd name="T8" fmla="*/ 81 w 229"/>
                <a:gd name="T9" fmla="*/ 141 h 169"/>
                <a:gd name="T10" fmla="*/ 84 w 229"/>
                <a:gd name="T11" fmla="*/ 132 h 169"/>
                <a:gd name="T12" fmla="*/ 81 w 229"/>
                <a:gd name="T13" fmla="*/ 124 h 169"/>
                <a:gd name="T14" fmla="*/ 163 w 229"/>
                <a:gd name="T15" fmla="*/ 85 h 169"/>
                <a:gd name="T16" fmla="*/ 179 w 229"/>
                <a:gd name="T17" fmla="*/ 88 h 169"/>
                <a:gd name="T18" fmla="*/ 192 w 229"/>
                <a:gd name="T19" fmla="*/ 96 h 169"/>
                <a:gd name="T20" fmla="*/ 201 w 229"/>
                <a:gd name="T21" fmla="*/ 107 h 169"/>
                <a:gd name="T22" fmla="*/ 204 w 229"/>
                <a:gd name="T23" fmla="*/ 121 h 169"/>
                <a:gd name="T24" fmla="*/ 205 w 229"/>
                <a:gd name="T25" fmla="*/ 161 h 169"/>
                <a:gd name="T26" fmla="*/ 212 w 229"/>
                <a:gd name="T27" fmla="*/ 168 h 169"/>
                <a:gd name="T28" fmla="*/ 222 w 229"/>
                <a:gd name="T29" fmla="*/ 168 h 169"/>
                <a:gd name="T30" fmla="*/ 228 w 229"/>
                <a:gd name="T31" fmla="*/ 161 h 169"/>
                <a:gd name="T32" fmla="*/ 229 w 229"/>
                <a:gd name="T33" fmla="*/ 121 h 169"/>
                <a:gd name="T34" fmla="*/ 228 w 229"/>
                <a:gd name="T35" fmla="*/ 108 h 169"/>
                <a:gd name="T36" fmla="*/ 223 w 229"/>
                <a:gd name="T37" fmla="*/ 97 h 169"/>
                <a:gd name="T38" fmla="*/ 217 w 229"/>
                <a:gd name="T39" fmla="*/ 87 h 169"/>
                <a:gd name="T40" fmla="*/ 207 w 229"/>
                <a:gd name="T41" fmla="*/ 78 h 169"/>
                <a:gd name="T42" fmla="*/ 187 w 229"/>
                <a:gd name="T43" fmla="*/ 66 h 169"/>
                <a:gd name="T44" fmla="*/ 176 w 229"/>
                <a:gd name="T45" fmla="*/ 63 h 169"/>
                <a:gd name="T46" fmla="*/ 163 w 229"/>
                <a:gd name="T47" fmla="*/ 62 h 169"/>
                <a:gd name="T48" fmla="*/ 81 w 229"/>
                <a:gd name="T49" fmla="*/ 21 h 169"/>
                <a:gd name="T50" fmla="*/ 85 w 229"/>
                <a:gd name="T51" fmla="*/ 13 h 169"/>
                <a:gd name="T52" fmla="*/ 81 w 229"/>
                <a:gd name="T53" fmla="*/ 3 h 169"/>
                <a:gd name="T54" fmla="*/ 73 w 229"/>
                <a:gd name="T55" fmla="*/ 0 h 169"/>
                <a:gd name="T56" fmla="*/ 65 w 229"/>
                <a:gd name="T57" fmla="*/ 3 h 169"/>
                <a:gd name="T58" fmla="*/ 2 w 229"/>
                <a:gd name="T59" fmla="*/ 67 h 169"/>
                <a:gd name="T60" fmla="*/ 0 w 229"/>
                <a:gd name="T61" fmla="*/ 71 h 169"/>
                <a:gd name="T62" fmla="*/ 0 w 229"/>
                <a:gd name="T63" fmla="*/ 73 h 169"/>
                <a:gd name="T64" fmla="*/ 0 w 229"/>
                <a:gd name="T65" fmla="*/ 74 h 169"/>
                <a:gd name="T66" fmla="*/ 1 w 229"/>
                <a:gd name="T67"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169">
                  <a:moveTo>
                    <a:pt x="1" y="78"/>
                  </a:moveTo>
                  <a:lnTo>
                    <a:pt x="2" y="80"/>
                  </a:lnTo>
                  <a:lnTo>
                    <a:pt x="3" y="82"/>
                  </a:lnTo>
                  <a:lnTo>
                    <a:pt x="3" y="82"/>
                  </a:lnTo>
                  <a:lnTo>
                    <a:pt x="3" y="82"/>
                  </a:lnTo>
                  <a:lnTo>
                    <a:pt x="64" y="141"/>
                  </a:lnTo>
                  <a:lnTo>
                    <a:pt x="68" y="143"/>
                  </a:lnTo>
                  <a:lnTo>
                    <a:pt x="73" y="144"/>
                  </a:lnTo>
                  <a:lnTo>
                    <a:pt x="77" y="143"/>
                  </a:lnTo>
                  <a:lnTo>
                    <a:pt x="81" y="141"/>
                  </a:lnTo>
                  <a:lnTo>
                    <a:pt x="83" y="137"/>
                  </a:lnTo>
                  <a:lnTo>
                    <a:pt x="84" y="132"/>
                  </a:lnTo>
                  <a:lnTo>
                    <a:pt x="83" y="128"/>
                  </a:lnTo>
                  <a:lnTo>
                    <a:pt x="81" y="124"/>
                  </a:lnTo>
                  <a:lnTo>
                    <a:pt x="41" y="85"/>
                  </a:lnTo>
                  <a:lnTo>
                    <a:pt x="163" y="85"/>
                  </a:lnTo>
                  <a:lnTo>
                    <a:pt x="172" y="86"/>
                  </a:lnTo>
                  <a:lnTo>
                    <a:pt x="179" y="88"/>
                  </a:lnTo>
                  <a:lnTo>
                    <a:pt x="186" y="92"/>
                  </a:lnTo>
                  <a:lnTo>
                    <a:pt x="192" y="96"/>
                  </a:lnTo>
                  <a:lnTo>
                    <a:pt x="197" y="102"/>
                  </a:lnTo>
                  <a:lnTo>
                    <a:pt x="201" y="107"/>
                  </a:lnTo>
                  <a:lnTo>
                    <a:pt x="203" y="114"/>
                  </a:lnTo>
                  <a:lnTo>
                    <a:pt x="204" y="121"/>
                  </a:lnTo>
                  <a:lnTo>
                    <a:pt x="204" y="156"/>
                  </a:lnTo>
                  <a:lnTo>
                    <a:pt x="205" y="161"/>
                  </a:lnTo>
                  <a:lnTo>
                    <a:pt x="208" y="166"/>
                  </a:lnTo>
                  <a:lnTo>
                    <a:pt x="212" y="168"/>
                  </a:lnTo>
                  <a:lnTo>
                    <a:pt x="217" y="169"/>
                  </a:lnTo>
                  <a:lnTo>
                    <a:pt x="222" y="168"/>
                  </a:lnTo>
                  <a:lnTo>
                    <a:pt x="226" y="166"/>
                  </a:lnTo>
                  <a:lnTo>
                    <a:pt x="228" y="161"/>
                  </a:lnTo>
                  <a:lnTo>
                    <a:pt x="229" y="156"/>
                  </a:lnTo>
                  <a:lnTo>
                    <a:pt x="229" y="121"/>
                  </a:lnTo>
                  <a:lnTo>
                    <a:pt x="229" y="115"/>
                  </a:lnTo>
                  <a:lnTo>
                    <a:pt x="228" y="108"/>
                  </a:lnTo>
                  <a:lnTo>
                    <a:pt x="226" y="102"/>
                  </a:lnTo>
                  <a:lnTo>
                    <a:pt x="223" y="97"/>
                  </a:lnTo>
                  <a:lnTo>
                    <a:pt x="220" y="92"/>
                  </a:lnTo>
                  <a:lnTo>
                    <a:pt x="217" y="87"/>
                  </a:lnTo>
                  <a:lnTo>
                    <a:pt x="212" y="82"/>
                  </a:lnTo>
                  <a:lnTo>
                    <a:pt x="207" y="78"/>
                  </a:lnTo>
                  <a:lnTo>
                    <a:pt x="197" y="71"/>
                  </a:lnTo>
                  <a:lnTo>
                    <a:pt x="187" y="66"/>
                  </a:lnTo>
                  <a:lnTo>
                    <a:pt x="181" y="64"/>
                  </a:lnTo>
                  <a:lnTo>
                    <a:pt x="176" y="63"/>
                  </a:lnTo>
                  <a:lnTo>
                    <a:pt x="170" y="62"/>
                  </a:lnTo>
                  <a:lnTo>
                    <a:pt x="163" y="62"/>
                  </a:lnTo>
                  <a:lnTo>
                    <a:pt x="41" y="62"/>
                  </a:lnTo>
                  <a:lnTo>
                    <a:pt x="81" y="21"/>
                  </a:lnTo>
                  <a:lnTo>
                    <a:pt x="84" y="17"/>
                  </a:lnTo>
                  <a:lnTo>
                    <a:pt x="85" y="13"/>
                  </a:lnTo>
                  <a:lnTo>
                    <a:pt x="84" y="7"/>
                  </a:lnTo>
                  <a:lnTo>
                    <a:pt x="81" y="3"/>
                  </a:lnTo>
                  <a:lnTo>
                    <a:pt x="77" y="0"/>
                  </a:lnTo>
                  <a:lnTo>
                    <a:pt x="73" y="0"/>
                  </a:lnTo>
                  <a:lnTo>
                    <a:pt x="69" y="0"/>
                  </a:lnTo>
                  <a:lnTo>
                    <a:pt x="65" y="3"/>
                  </a:lnTo>
                  <a:lnTo>
                    <a:pt x="3" y="65"/>
                  </a:lnTo>
                  <a:lnTo>
                    <a:pt x="2" y="67"/>
                  </a:lnTo>
                  <a:lnTo>
                    <a:pt x="1" y="69"/>
                  </a:lnTo>
                  <a:lnTo>
                    <a:pt x="0" y="71"/>
                  </a:lnTo>
                  <a:lnTo>
                    <a:pt x="0" y="72"/>
                  </a:lnTo>
                  <a:lnTo>
                    <a:pt x="0" y="73"/>
                  </a:lnTo>
                  <a:lnTo>
                    <a:pt x="0" y="74"/>
                  </a:lnTo>
                  <a:lnTo>
                    <a:pt x="0" y="74"/>
                  </a:lnTo>
                  <a:lnTo>
                    <a:pt x="0" y="76"/>
                  </a:lnTo>
                  <a:lnTo>
                    <a:pt x="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086">
              <a:extLst>
                <a:ext uri="{FF2B5EF4-FFF2-40B4-BE49-F238E27FC236}">
                  <a16:creationId xmlns:a16="http://schemas.microsoft.com/office/drawing/2014/main" id="{D8023874-1D0B-4F45-BAF8-7FD883B21079}"/>
                </a:ext>
              </a:extLst>
            </p:cNvPr>
            <p:cNvSpPr>
              <a:spLocks/>
            </p:cNvSpPr>
            <p:nvPr/>
          </p:nvSpPr>
          <p:spPr bwMode="auto">
            <a:xfrm>
              <a:off x="4329113" y="1593850"/>
              <a:ext cx="90488" cy="58738"/>
            </a:xfrm>
            <a:custGeom>
              <a:avLst/>
              <a:gdLst>
                <a:gd name="T0" fmla="*/ 225 w 228"/>
                <a:gd name="T1" fmla="*/ 65 h 146"/>
                <a:gd name="T2" fmla="*/ 165 w 228"/>
                <a:gd name="T3" fmla="*/ 5 h 146"/>
                <a:gd name="T4" fmla="*/ 161 w 228"/>
                <a:gd name="T5" fmla="*/ 2 h 146"/>
                <a:gd name="T6" fmla="*/ 156 w 228"/>
                <a:gd name="T7" fmla="*/ 1 h 146"/>
                <a:gd name="T8" fmla="*/ 152 w 228"/>
                <a:gd name="T9" fmla="*/ 2 h 146"/>
                <a:gd name="T10" fmla="*/ 148 w 228"/>
                <a:gd name="T11" fmla="*/ 5 h 146"/>
                <a:gd name="T12" fmla="*/ 145 w 228"/>
                <a:gd name="T13" fmla="*/ 8 h 146"/>
                <a:gd name="T14" fmla="*/ 144 w 228"/>
                <a:gd name="T15" fmla="*/ 13 h 146"/>
                <a:gd name="T16" fmla="*/ 145 w 228"/>
                <a:gd name="T17" fmla="*/ 17 h 146"/>
                <a:gd name="T18" fmla="*/ 148 w 228"/>
                <a:gd name="T19" fmla="*/ 21 h 146"/>
                <a:gd name="T20" fmla="*/ 187 w 228"/>
                <a:gd name="T21" fmla="*/ 61 h 146"/>
                <a:gd name="T22" fmla="*/ 64 w 228"/>
                <a:gd name="T23" fmla="*/ 61 h 146"/>
                <a:gd name="T24" fmla="*/ 58 w 228"/>
                <a:gd name="T25" fmla="*/ 61 h 146"/>
                <a:gd name="T26" fmla="*/ 51 w 228"/>
                <a:gd name="T27" fmla="*/ 60 h 146"/>
                <a:gd name="T28" fmla="*/ 45 w 228"/>
                <a:gd name="T29" fmla="*/ 58 h 146"/>
                <a:gd name="T30" fmla="*/ 37 w 228"/>
                <a:gd name="T31" fmla="*/ 55 h 146"/>
                <a:gd name="T32" fmla="*/ 32 w 228"/>
                <a:gd name="T33" fmla="*/ 52 h 146"/>
                <a:gd name="T34" fmla="*/ 27 w 228"/>
                <a:gd name="T35" fmla="*/ 48 h 146"/>
                <a:gd name="T36" fmla="*/ 26 w 228"/>
                <a:gd name="T37" fmla="*/ 45 h 146"/>
                <a:gd name="T38" fmla="*/ 24 w 228"/>
                <a:gd name="T39" fmla="*/ 42 h 146"/>
                <a:gd name="T40" fmla="*/ 24 w 228"/>
                <a:gd name="T41" fmla="*/ 39 h 146"/>
                <a:gd name="T42" fmla="*/ 23 w 228"/>
                <a:gd name="T43" fmla="*/ 36 h 146"/>
                <a:gd name="T44" fmla="*/ 23 w 228"/>
                <a:gd name="T45" fmla="*/ 12 h 146"/>
                <a:gd name="T46" fmla="*/ 22 w 228"/>
                <a:gd name="T47" fmla="*/ 7 h 146"/>
                <a:gd name="T48" fmla="*/ 20 w 228"/>
                <a:gd name="T49" fmla="*/ 4 h 146"/>
                <a:gd name="T50" fmla="*/ 16 w 228"/>
                <a:gd name="T51" fmla="*/ 1 h 146"/>
                <a:gd name="T52" fmla="*/ 12 w 228"/>
                <a:gd name="T53" fmla="*/ 0 h 146"/>
                <a:gd name="T54" fmla="*/ 7 w 228"/>
                <a:gd name="T55" fmla="*/ 1 h 146"/>
                <a:gd name="T56" fmla="*/ 3 w 228"/>
                <a:gd name="T57" fmla="*/ 4 h 146"/>
                <a:gd name="T58" fmla="*/ 1 w 228"/>
                <a:gd name="T59" fmla="*/ 7 h 146"/>
                <a:gd name="T60" fmla="*/ 0 w 228"/>
                <a:gd name="T61" fmla="*/ 12 h 146"/>
                <a:gd name="T62" fmla="*/ 0 w 228"/>
                <a:gd name="T63" fmla="*/ 36 h 146"/>
                <a:gd name="T64" fmla="*/ 0 w 228"/>
                <a:gd name="T65" fmla="*/ 42 h 146"/>
                <a:gd name="T66" fmla="*/ 1 w 228"/>
                <a:gd name="T67" fmla="*/ 48 h 146"/>
                <a:gd name="T68" fmla="*/ 3 w 228"/>
                <a:gd name="T69" fmla="*/ 53 h 146"/>
                <a:gd name="T70" fmla="*/ 5 w 228"/>
                <a:gd name="T71" fmla="*/ 58 h 146"/>
                <a:gd name="T72" fmla="*/ 8 w 228"/>
                <a:gd name="T73" fmla="*/ 62 h 146"/>
                <a:gd name="T74" fmla="*/ 12 w 228"/>
                <a:gd name="T75" fmla="*/ 66 h 146"/>
                <a:gd name="T76" fmla="*/ 16 w 228"/>
                <a:gd name="T77" fmla="*/ 70 h 146"/>
                <a:gd name="T78" fmla="*/ 20 w 228"/>
                <a:gd name="T79" fmla="*/ 73 h 146"/>
                <a:gd name="T80" fmla="*/ 30 w 228"/>
                <a:gd name="T81" fmla="*/ 79 h 146"/>
                <a:gd name="T82" fmla="*/ 41 w 228"/>
                <a:gd name="T83" fmla="*/ 83 h 146"/>
                <a:gd name="T84" fmla="*/ 53 w 228"/>
                <a:gd name="T85" fmla="*/ 85 h 146"/>
                <a:gd name="T86" fmla="*/ 64 w 228"/>
                <a:gd name="T87" fmla="*/ 86 h 146"/>
                <a:gd name="T88" fmla="*/ 187 w 228"/>
                <a:gd name="T89" fmla="*/ 86 h 146"/>
                <a:gd name="T90" fmla="*/ 148 w 228"/>
                <a:gd name="T91" fmla="*/ 125 h 146"/>
                <a:gd name="T92" fmla="*/ 145 w 228"/>
                <a:gd name="T93" fmla="*/ 130 h 146"/>
                <a:gd name="T94" fmla="*/ 144 w 228"/>
                <a:gd name="T95" fmla="*/ 134 h 146"/>
                <a:gd name="T96" fmla="*/ 145 w 228"/>
                <a:gd name="T97" fmla="*/ 138 h 146"/>
                <a:gd name="T98" fmla="*/ 148 w 228"/>
                <a:gd name="T99" fmla="*/ 142 h 146"/>
                <a:gd name="T100" fmla="*/ 152 w 228"/>
                <a:gd name="T101" fmla="*/ 145 h 146"/>
                <a:gd name="T102" fmla="*/ 156 w 228"/>
                <a:gd name="T103" fmla="*/ 146 h 146"/>
                <a:gd name="T104" fmla="*/ 161 w 228"/>
                <a:gd name="T105" fmla="*/ 145 h 146"/>
                <a:gd name="T106" fmla="*/ 165 w 228"/>
                <a:gd name="T107" fmla="*/ 142 h 146"/>
                <a:gd name="T108" fmla="*/ 225 w 228"/>
                <a:gd name="T109" fmla="*/ 82 h 146"/>
                <a:gd name="T110" fmla="*/ 226 w 228"/>
                <a:gd name="T111" fmla="*/ 80 h 146"/>
                <a:gd name="T112" fmla="*/ 227 w 228"/>
                <a:gd name="T113" fmla="*/ 79 h 146"/>
                <a:gd name="T114" fmla="*/ 228 w 228"/>
                <a:gd name="T115" fmla="*/ 72 h 146"/>
                <a:gd name="T116" fmla="*/ 227 w 228"/>
                <a:gd name="T117" fmla="*/ 68 h 146"/>
                <a:gd name="T118" fmla="*/ 226 w 228"/>
                <a:gd name="T119" fmla="*/ 66 h 146"/>
                <a:gd name="T120" fmla="*/ 225 w 228"/>
                <a:gd name="T121"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 h="146">
                  <a:moveTo>
                    <a:pt x="225" y="65"/>
                  </a:moveTo>
                  <a:lnTo>
                    <a:pt x="165" y="5"/>
                  </a:lnTo>
                  <a:lnTo>
                    <a:pt x="161" y="2"/>
                  </a:lnTo>
                  <a:lnTo>
                    <a:pt x="156" y="1"/>
                  </a:lnTo>
                  <a:lnTo>
                    <a:pt x="152" y="2"/>
                  </a:lnTo>
                  <a:lnTo>
                    <a:pt x="148" y="5"/>
                  </a:lnTo>
                  <a:lnTo>
                    <a:pt x="145" y="8"/>
                  </a:lnTo>
                  <a:lnTo>
                    <a:pt x="144" y="13"/>
                  </a:lnTo>
                  <a:lnTo>
                    <a:pt x="145" y="17"/>
                  </a:lnTo>
                  <a:lnTo>
                    <a:pt x="148" y="21"/>
                  </a:lnTo>
                  <a:lnTo>
                    <a:pt x="187" y="61"/>
                  </a:lnTo>
                  <a:lnTo>
                    <a:pt x="64" y="61"/>
                  </a:lnTo>
                  <a:lnTo>
                    <a:pt x="58" y="61"/>
                  </a:lnTo>
                  <a:lnTo>
                    <a:pt x="51" y="60"/>
                  </a:lnTo>
                  <a:lnTo>
                    <a:pt x="45" y="58"/>
                  </a:lnTo>
                  <a:lnTo>
                    <a:pt x="37" y="55"/>
                  </a:lnTo>
                  <a:lnTo>
                    <a:pt x="32" y="52"/>
                  </a:lnTo>
                  <a:lnTo>
                    <a:pt x="27" y="48"/>
                  </a:lnTo>
                  <a:lnTo>
                    <a:pt x="26" y="45"/>
                  </a:lnTo>
                  <a:lnTo>
                    <a:pt x="24" y="42"/>
                  </a:lnTo>
                  <a:lnTo>
                    <a:pt x="24" y="39"/>
                  </a:lnTo>
                  <a:lnTo>
                    <a:pt x="23" y="36"/>
                  </a:lnTo>
                  <a:lnTo>
                    <a:pt x="23" y="12"/>
                  </a:lnTo>
                  <a:lnTo>
                    <a:pt x="22" y="7"/>
                  </a:lnTo>
                  <a:lnTo>
                    <a:pt x="20" y="4"/>
                  </a:lnTo>
                  <a:lnTo>
                    <a:pt x="16" y="1"/>
                  </a:lnTo>
                  <a:lnTo>
                    <a:pt x="12" y="0"/>
                  </a:lnTo>
                  <a:lnTo>
                    <a:pt x="7" y="1"/>
                  </a:lnTo>
                  <a:lnTo>
                    <a:pt x="3" y="4"/>
                  </a:lnTo>
                  <a:lnTo>
                    <a:pt x="1" y="7"/>
                  </a:lnTo>
                  <a:lnTo>
                    <a:pt x="0" y="12"/>
                  </a:lnTo>
                  <a:lnTo>
                    <a:pt x="0" y="36"/>
                  </a:lnTo>
                  <a:lnTo>
                    <a:pt x="0" y="42"/>
                  </a:lnTo>
                  <a:lnTo>
                    <a:pt x="1" y="48"/>
                  </a:lnTo>
                  <a:lnTo>
                    <a:pt x="3" y="53"/>
                  </a:lnTo>
                  <a:lnTo>
                    <a:pt x="5" y="58"/>
                  </a:lnTo>
                  <a:lnTo>
                    <a:pt x="8" y="62"/>
                  </a:lnTo>
                  <a:lnTo>
                    <a:pt x="12" y="66"/>
                  </a:lnTo>
                  <a:lnTo>
                    <a:pt x="16" y="70"/>
                  </a:lnTo>
                  <a:lnTo>
                    <a:pt x="20" y="73"/>
                  </a:lnTo>
                  <a:lnTo>
                    <a:pt x="30" y="79"/>
                  </a:lnTo>
                  <a:lnTo>
                    <a:pt x="41" y="83"/>
                  </a:lnTo>
                  <a:lnTo>
                    <a:pt x="53" y="85"/>
                  </a:lnTo>
                  <a:lnTo>
                    <a:pt x="64" y="86"/>
                  </a:lnTo>
                  <a:lnTo>
                    <a:pt x="187" y="86"/>
                  </a:lnTo>
                  <a:lnTo>
                    <a:pt x="148" y="125"/>
                  </a:lnTo>
                  <a:lnTo>
                    <a:pt x="145" y="130"/>
                  </a:lnTo>
                  <a:lnTo>
                    <a:pt x="144" y="134"/>
                  </a:lnTo>
                  <a:lnTo>
                    <a:pt x="145" y="138"/>
                  </a:lnTo>
                  <a:lnTo>
                    <a:pt x="148" y="142"/>
                  </a:lnTo>
                  <a:lnTo>
                    <a:pt x="152" y="145"/>
                  </a:lnTo>
                  <a:lnTo>
                    <a:pt x="156" y="146"/>
                  </a:lnTo>
                  <a:lnTo>
                    <a:pt x="161" y="145"/>
                  </a:lnTo>
                  <a:lnTo>
                    <a:pt x="165" y="142"/>
                  </a:lnTo>
                  <a:lnTo>
                    <a:pt x="225" y="82"/>
                  </a:lnTo>
                  <a:lnTo>
                    <a:pt x="226" y="80"/>
                  </a:lnTo>
                  <a:lnTo>
                    <a:pt x="227" y="79"/>
                  </a:lnTo>
                  <a:lnTo>
                    <a:pt x="228" y="72"/>
                  </a:lnTo>
                  <a:lnTo>
                    <a:pt x="227" y="68"/>
                  </a:lnTo>
                  <a:lnTo>
                    <a:pt x="226" y="66"/>
                  </a:lnTo>
                  <a:lnTo>
                    <a:pt x="22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087">
              <a:extLst>
                <a:ext uri="{FF2B5EF4-FFF2-40B4-BE49-F238E27FC236}">
                  <a16:creationId xmlns:a16="http://schemas.microsoft.com/office/drawing/2014/main" id="{CA85A1E3-5078-4027-BAFF-0C6D14C74A55}"/>
                </a:ext>
              </a:extLst>
            </p:cNvPr>
            <p:cNvSpPr>
              <a:spLocks noEditPoints="1"/>
            </p:cNvSpPr>
            <p:nvPr/>
          </p:nvSpPr>
          <p:spPr bwMode="auto">
            <a:xfrm>
              <a:off x="4443413" y="1446213"/>
              <a:ext cx="163513" cy="209550"/>
            </a:xfrm>
            <a:custGeom>
              <a:avLst/>
              <a:gdLst>
                <a:gd name="T0" fmla="*/ 278 w 410"/>
                <a:gd name="T1" fmla="*/ 132 h 529"/>
                <a:gd name="T2" fmla="*/ 278 w 410"/>
                <a:gd name="T3" fmla="*/ 12 h 529"/>
                <a:gd name="T4" fmla="*/ 398 w 410"/>
                <a:gd name="T5" fmla="*/ 132 h 529"/>
                <a:gd name="T6" fmla="*/ 278 w 410"/>
                <a:gd name="T7" fmla="*/ 132 h 529"/>
                <a:gd name="T8" fmla="*/ 406 w 410"/>
                <a:gd name="T9" fmla="*/ 123 h 529"/>
                <a:gd name="T10" fmla="*/ 286 w 410"/>
                <a:gd name="T11" fmla="*/ 3 h 529"/>
                <a:gd name="T12" fmla="*/ 282 w 410"/>
                <a:gd name="T13" fmla="*/ 1 h 529"/>
                <a:gd name="T14" fmla="*/ 278 w 410"/>
                <a:gd name="T15" fmla="*/ 0 h 529"/>
                <a:gd name="T16" fmla="*/ 13 w 410"/>
                <a:gd name="T17" fmla="*/ 0 h 529"/>
                <a:gd name="T18" fmla="*/ 0 w 410"/>
                <a:gd name="T19" fmla="*/ 0 h 529"/>
                <a:gd name="T20" fmla="*/ 0 w 410"/>
                <a:gd name="T21" fmla="*/ 12 h 529"/>
                <a:gd name="T22" fmla="*/ 0 w 410"/>
                <a:gd name="T23" fmla="*/ 518 h 529"/>
                <a:gd name="T24" fmla="*/ 1 w 410"/>
                <a:gd name="T25" fmla="*/ 522 h 529"/>
                <a:gd name="T26" fmla="*/ 4 w 410"/>
                <a:gd name="T27" fmla="*/ 526 h 529"/>
                <a:gd name="T28" fmla="*/ 7 w 410"/>
                <a:gd name="T29" fmla="*/ 528 h 529"/>
                <a:gd name="T30" fmla="*/ 13 w 410"/>
                <a:gd name="T31" fmla="*/ 529 h 529"/>
                <a:gd name="T32" fmla="*/ 398 w 410"/>
                <a:gd name="T33" fmla="*/ 529 h 529"/>
                <a:gd name="T34" fmla="*/ 402 w 410"/>
                <a:gd name="T35" fmla="*/ 528 h 529"/>
                <a:gd name="T36" fmla="*/ 406 w 410"/>
                <a:gd name="T37" fmla="*/ 526 h 529"/>
                <a:gd name="T38" fmla="*/ 409 w 410"/>
                <a:gd name="T39" fmla="*/ 522 h 529"/>
                <a:gd name="T40" fmla="*/ 410 w 410"/>
                <a:gd name="T41" fmla="*/ 518 h 529"/>
                <a:gd name="T42" fmla="*/ 410 w 410"/>
                <a:gd name="T43" fmla="*/ 132 h 529"/>
                <a:gd name="T44" fmla="*/ 409 w 410"/>
                <a:gd name="T45" fmla="*/ 127 h 529"/>
                <a:gd name="T46" fmla="*/ 406 w 410"/>
                <a:gd name="T47" fmla="*/ 12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0" h="529">
                  <a:moveTo>
                    <a:pt x="278" y="132"/>
                  </a:moveTo>
                  <a:lnTo>
                    <a:pt x="278" y="12"/>
                  </a:lnTo>
                  <a:lnTo>
                    <a:pt x="398" y="132"/>
                  </a:lnTo>
                  <a:lnTo>
                    <a:pt x="278" y="132"/>
                  </a:lnTo>
                  <a:close/>
                  <a:moveTo>
                    <a:pt x="406" y="123"/>
                  </a:moveTo>
                  <a:lnTo>
                    <a:pt x="286" y="3"/>
                  </a:lnTo>
                  <a:lnTo>
                    <a:pt x="282" y="1"/>
                  </a:lnTo>
                  <a:lnTo>
                    <a:pt x="278" y="0"/>
                  </a:lnTo>
                  <a:lnTo>
                    <a:pt x="13" y="0"/>
                  </a:lnTo>
                  <a:lnTo>
                    <a:pt x="0" y="0"/>
                  </a:lnTo>
                  <a:lnTo>
                    <a:pt x="0" y="12"/>
                  </a:lnTo>
                  <a:lnTo>
                    <a:pt x="0" y="518"/>
                  </a:lnTo>
                  <a:lnTo>
                    <a:pt x="1" y="522"/>
                  </a:lnTo>
                  <a:lnTo>
                    <a:pt x="4" y="526"/>
                  </a:lnTo>
                  <a:lnTo>
                    <a:pt x="7" y="528"/>
                  </a:lnTo>
                  <a:lnTo>
                    <a:pt x="13" y="529"/>
                  </a:lnTo>
                  <a:lnTo>
                    <a:pt x="398" y="529"/>
                  </a:lnTo>
                  <a:lnTo>
                    <a:pt x="402" y="528"/>
                  </a:lnTo>
                  <a:lnTo>
                    <a:pt x="406" y="526"/>
                  </a:lnTo>
                  <a:lnTo>
                    <a:pt x="409" y="522"/>
                  </a:lnTo>
                  <a:lnTo>
                    <a:pt x="410" y="518"/>
                  </a:lnTo>
                  <a:lnTo>
                    <a:pt x="410" y="132"/>
                  </a:lnTo>
                  <a:lnTo>
                    <a:pt x="409" y="127"/>
                  </a:lnTo>
                  <a:lnTo>
                    <a:pt x="406"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Rectangle 33">
            <a:extLst>
              <a:ext uri="{FF2B5EF4-FFF2-40B4-BE49-F238E27FC236}">
                <a16:creationId xmlns:a16="http://schemas.microsoft.com/office/drawing/2014/main" id="{690C1A7A-78BB-48B4-B5CE-2B9C34E5E67B}"/>
              </a:ext>
            </a:extLst>
          </p:cNvPr>
          <p:cNvSpPr/>
          <p:nvPr/>
        </p:nvSpPr>
        <p:spPr>
          <a:xfrm>
            <a:off x="1081072" y="1798049"/>
            <a:ext cx="4962530"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‘Requestor’ &amp; ‘Role’ variables are same since a user can have only one role. In other words,</a:t>
            </a:r>
            <a:r>
              <a:rPr lang="en-IN" sz="1500" dirty="0">
                <a:cs typeface="Segoe UI" panose="020B0502040204020203" pitchFamily="34" charset="0"/>
              </a:rPr>
              <a:t> both variables are perfectly correlated</a:t>
            </a:r>
            <a:r>
              <a:rPr lang="en-US" sz="1500" dirty="0">
                <a:cs typeface="Segoe UI" panose="020B0502040204020203" pitchFamily="34" charset="0"/>
              </a:rPr>
              <a:t>. Hence, one of them can be omitted from data set</a:t>
            </a:r>
          </a:p>
        </p:txBody>
      </p:sp>
      <p:sp>
        <p:nvSpPr>
          <p:cNvPr id="47" name="Rectangle 46">
            <a:extLst>
              <a:ext uri="{FF2B5EF4-FFF2-40B4-BE49-F238E27FC236}">
                <a16:creationId xmlns:a16="http://schemas.microsoft.com/office/drawing/2014/main" id="{690C1A7A-78BB-48B4-B5CE-2B9C34E5E67B}"/>
              </a:ext>
            </a:extLst>
          </p:cNvPr>
          <p:cNvSpPr/>
          <p:nvPr/>
        </p:nvSpPr>
        <p:spPr>
          <a:xfrm>
            <a:off x="1476368" y="4029114"/>
            <a:ext cx="4324358"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There were a total of 1193 alarms, 140 of which (11.74%) were true alarms and 1053 (88.26%) were FALSE alarms</a:t>
            </a:r>
          </a:p>
        </p:txBody>
      </p:sp>
      <p:sp>
        <p:nvSpPr>
          <p:cNvPr id="53" name="Rectangle 52">
            <a:extLst>
              <a:ext uri="{FF2B5EF4-FFF2-40B4-BE49-F238E27FC236}">
                <a16:creationId xmlns:a16="http://schemas.microsoft.com/office/drawing/2014/main" id="{690C1A7A-78BB-48B4-B5CE-2B9C34E5E67B}"/>
              </a:ext>
            </a:extLst>
          </p:cNvPr>
          <p:cNvSpPr/>
          <p:nvPr/>
        </p:nvSpPr>
        <p:spPr>
          <a:xfrm>
            <a:off x="1462079" y="4889868"/>
            <a:ext cx="4338647"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User A, which is in the role of Analyst, generated the most number of FALSE alarms (650)</a:t>
            </a:r>
          </a:p>
        </p:txBody>
      </p:sp>
      <p:sp>
        <p:nvSpPr>
          <p:cNvPr id="101" name="Rectangle 100">
            <a:extLst>
              <a:ext uri="{FF2B5EF4-FFF2-40B4-BE49-F238E27FC236}">
                <a16:creationId xmlns:a16="http://schemas.microsoft.com/office/drawing/2014/main" id="{69F7E025-DDEC-4748-AAE9-9FA2A4BF1E49}"/>
              </a:ext>
            </a:extLst>
          </p:cNvPr>
          <p:cNvSpPr/>
          <p:nvPr/>
        </p:nvSpPr>
        <p:spPr>
          <a:xfrm>
            <a:off x="314326" y="3555657"/>
            <a:ext cx="10382245" cy="243656"/>
          </a:xfrm>
          <a:prstGeom prst="rect">
            <a:avLst/>
          </a:prstGeom>
        </p:spPr>
        <p:txBody>
          <a:bodyPr wrap="square" lIns="0" tIns="0" rIns="0" bIns="0" anchor="t">
            <a:spAutoFit/>
          </a:bodyPr>
          <a:lstStyle/>
          <a:p>
            <a:pPr>
              <a:lnSpc>
                <a:spcPts val="1900"/>
              </a:lnSpc>
            </a:pPr>
            <a:r>
              <a:rPr lang="en-US" b="1" dirty="0">
                <a:solidFill>
                  <a:schemeClr val="accent3">
                    <a:lumMod val="75000"/>
                  </a:schemeClr>
                </a:solidFill>
                <a:latin typeface="+mj-lt"/>
                <a:cs typeface="Segoe UI" panose="020B0502040204020203" pitchFamily="34" charset="0"/>
              </a:rPr>
              <a:t>Insights with respect to Alarm:</a:t>
            </a:r>
          </a:p>
        </p:txBody>
      </p:sp>
      <p:sp>
        <p:nvSpPr>
          <p:cNvPr id="107" name="Rectangle 106">
            <a:extLst>
              <a:ext uri="{FF2B5EF4-FFF2-40B4-BE49-F238E27FC236}">
                <a16:creationId xmlns:a16="http://schemas.microsoft.com/office/drawing/2014/main" id="{690C1A7A-78BB-48B4-B5CE-2B9C34E5E67B}"/>
              </a:ext>
            </a:extLst>
          </p:cNvPr>
          <p:cNvSpPr/>
          <p:nvPr/>
        </p:nvSpPr>
        <p:spPr>
          <a:xfrm>
            <a:off x="1090592" y="2642925"/>
            <a:ext cx="4953010"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For Violation Type, EDA uncovers no obvious association of alarm values. Good to remove from data set since the column is practically constant, with all values being the same</a:t>
            </a:r>
          </a:p>
        </p:txBody>
      </p:sp>
      <p:sp>
        <p:nvSpPr>
          <p:cNvPr id="108"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538701" y="2720277"/>
            <a:ext cx="311149" cy="311995"/>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6463242" y="1037708"/>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463242" y="1899279"/>
            <a:ext cx="314065" cy="342015"/>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Rectangle 110">
            <a:extLst>
              <a:ext uri="{FF2B5EF4-FFF2-40B4-BE49-F238E27FC236}">
                <a16:creationId xmlns:a16="http://schemas.microsoft.com/office/drawing/2014/main" id="{690C1A7A-78BB-48B4-B5CE-2B9C34E5E67B}"/>
              </a:ext>
            </a:extLst>
          </p:cNvPr>
          <p:cNvSpPr/>
          <p:nvPr/>
        </p:nvSpPr>
        <p:spPr>
          <a:xfrm>
            <a:off x="7038991" y="966499"/>
            <a:ext cx="4972051"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Timestamp has very low correlation with the target variable and other variables too (Correlation: 0.00%). Removing it may speed up the model building</a:t>
            </a:r>
          </a:p>
        </p:txBody>
      </p:sp>
      <p:sp>
        <p:nvSpPr>
          <p:cNvPr id="112" name="Rectangle 111">
            <a:extLst>
              <a:ext uri="{FF2B5EF4-FFF2-40B4-BE49-F238E27FC236}">
                <a16:creationId xmlns:a16="http://schemas.microsoft.com/office/drawing/2014/main" id="{690C1A7A-78BB-48B4-B5CE-2B9C34E5E67B}"/>
              </a:ext>
            </a:extLst>
          </p:cNvPr>
          <p:cNvSpPr/>
          <p:nvPr/>
        </p:nvSpPr>
        <p:spPr>
          <a:xfrm>
            <a:off x="7038990" y="1879231"/>
            <a:ext cx="4972051"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Component Accessed has strong correlation with the target variable (0.58%)</a:t>
            </a:r>
          </a:p>
        </p:txBody>
      </p:sp>
      <p:sp>
        <p:nvSpPr>
          <p:cNvPr id="114" name="Rectangle 113">
            <a:extLst>
              <a:ext uri="{FF2B5EF4-FFF2-40B4-BE49-F238E27FC236}">
                <a16:creationId xmlns:a16="http://schemas.microsoft.com/office/drawing/2014/main" id="{690C1A7A-78BB-48B4-B5CE-2B9C34E5E67B}"/>
              </a:ext>
            </a:extLst>
          </p:cNvPr>
          <p:cNvSpPr/>
          <p:nvPr/>
        </p:nvSpPr>
        <p:spPr>
          <a:xfrm>
            <a:off x="1457313" y="5530964"/>
            <a:ext cx="4343414"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User B, the Business User role, generated 253 FALSE alarms and 100 TRUE alarms (TRUE alarms are the highest among all)</a:t>
            </a:r>
          </a:p>
        </p:txBody>
      </p:sp>
      <p:sp>
        <p:nvSpPr>
          <p:cNvPr id="115"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710157" y="5677802"/>
            <a:ext cx="311149" cy="311995"/>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tangle 115">
            <a:extLst>
              <a:ext uri="{FF2B5EF4-FFF2-40B4-BE49-F238E27FC236}">
                <a16:creationId xmlns:a16="http://schemas.microsoft.com/office/drawing/2014/main" id="{690C1A7A-78BB-48B4-B5CE-2B9C34E5E67B}"/>
              </a:ext>
            </a:extLst>
          </p:cNvPr>
          <p:cNvSpPr/>
          <p:nvPr/>
        </p:nvSpPr>
        <p:spPr>
          <a:xfrm>
            <a:off x="1457313" y="6317618"/>
            <a:ext cx="4343413"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User C, the Administrator Role, generated only FALSE alarms (150) on accessing the database</a:t>
            </a:r>
          </a:p>
        </p:txBody>
      </p:sp>
      <p:grpSp>
        <p:nvGrpSpPr>
          <p:cNvPr id="117" name="Group 116" descr="Icon of paper. ">
            <a:extLst>
              <a:ext uri="{FF2B5EF4-FFF2-40B4-BE49-F238E27FC236}">
                <a16:creationId xmlns:a16="http://schemas.microsoft.com/office/drawing/2014/main" id="{5A7B4376-F48C-4D8D-B85C-E30B7B3E6434}"/>
              </a:ext>
            </a:extLst>
          </p:cNvPr>
          <p:cNvGrpSpPr/>
          <p:nvPr/>
        </p:nvGrpSpPr>
        <p:grpSpPr>
          <a:xfrm>
            <a:off x="709200" y="6342821"/>
            <a:ext cx="239711" cy="358984"/>
            <a:chOff x="4926013" y="796925"/>
            <a:chExt cx="220663" cy="285750"/>
          </a:xfrm>
          <a:solidFill>
            <a:schemeClr val="accent4"/>
          </a:solidFill>
        </p:grpSpPr>
        <p:sp>
          <p:nvSpPr>
            <p:cNvPr id="118"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2"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521782" y="4094017"/>
            <a:ext cx="314065" cy="342015"/>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3" name="Rectangle 122">
            <a:extLst>
              <a:ext uri="{FF2B5EF4-FFF2-40B4-BE49-F238E27FC236}">
                <a16:creationId xmlns:a16="http://schemas.microsoft.com/office/drawing/2014/main" id="{690C1A7A-78BB-48B4-B5CE-2B9C34E5E67B}"/>
              </a:ext>
            </a:extLst>
          </p:cNvPr>
          <p:cNvSpPr/>
          <p:nvPr/>
        </p:nvSpPr>
        <p:spPr>
          <a:xfrm>
            <a:off x="7038990" y="4034217"/>
            <a:ext cx="4972051"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Table 1 was most accessed by User A (Analyst Role), which caused the maximum number of FALSE alarms (640)</a:t>
            </a:r>
          </a:p>
        </p:txBody>
      </p:sp>
      <p:sp>
        <p:nvSpPr>
          <p:cNvPr id="124" name="Freeform 931" descr="Icon of line chart.">
            <a:extLst>
              <a:ext uri="{FF2B5EF4-FFF2-40B4-BE49-F238E27FC236}">
                <a16:creationId xmlns:a16="http://schemas.microsoft.com/office/drawing/2014/main" id="{D6E99607-03B7-41E5-AD6F-79DCFC17E713}"/>
              </a:ext>
            </a:extLst>
          </p:cNvPr>
          <p:cNvSpPr>
            <a:spLocks noEditPoints="1"/>
          </p:cNvSpPr>
          <p:nvPr/>
        </p:nvSpPr>
        <p:spPr bwMode="auto">
          <a:xfrm>
            <a:off x="6586309" y="4906023"/>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Rectangle 124">
            <a:extLst>
              <a:ext uri="{FF2B5EF4-FFF2-40B4-BE49-F238E27FC236}">
                <a16:creationId xmlns:a16="http://schemas.microsoft.com/office/drawing/2014/main" id="{690C1A7A-78BB-48B4-B5CE-2B9C34E5E67B}"/>
              </a:ext>
            </a:extLst>
          </p:cNvPr>
          <p:cNvSpPr/>
          <p:nvPr/>
        </p:nvSpPr>
        <p:spPr>
          <a:xfrm>
            <a:off x="7038990" y="4761270"/>
            <a:ext cx="4972051"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Table 2 was only accessed by User B (Business User Role), which generated only FALSE alarms</a:t>
            </a:r>
          </a:p>
        </p:txBody>
      </p:sp>
      <p:grpSp>
        <p:nvGrpSpPr>
          <p:cNvPr id="126" name="Group 125" descr="Icon of paper and pen. ">
            <a:extLst>
              <a:ext uri="{FF2B5EF4-FFF2-40B4-BE49-F238E27FC236}">
                <a16:creationId xmlns:a16="http://schemas.microsoft.com/office/drawing/2014/main" id="{2FA1B3F0-F0C6-4C2E-ABD3-6AE2AAF66A07}"/>
              </a:ext>
            </a:extLst>
          </p:cNvPr>
          <p:cNvGrpSpPr/>
          <p:nvPr/>
        </p:nvGrpSpPr>
        <p:grpSpPr>
          <a:xfrm>
            <a:off x="6603291" y="5603952"/>
            <a:ext cx="287337" cy="285750"/>
            <a:chOff x="7018338" y="4656138"/>
            <a:chExt cx="287337" cy="285750"/>
          </a:xfrm>
          <a:solidFill>
            <a:schemeClr val="bg1"/>
          </a:solidFill>
        </p:grpSpPr>
        <p:sp>
          <p:nvSpPr>
            <p:cNvPr id="127"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1" name="Rectangle 130">
            <a:extLst>
              <a:ext uri="{FF2B5EF4-FFF2-40B4-BE49-F238E27FC236}">
                <a16:creationId xmlns:a16="http://schemas.microsoft.com/office/drawing/2014/main" id="{690C1A7A-78BB-48B4-B5CE-2B9C34E5E67B}"/>
              </a:ext>
            </a:extLst>
          </p:cNvPr>
          <p:cNvSpPr/>
          <p:nvPr/>
        </p:nvSpPr>
        <p:spPr>
          <a:xfrm>
            <a:off x="7038990" y="5503171"/>
            <a:ext cx="5005927"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User C (the Administrator Role) attempted to access Element 1, Element 2 &amp; Element 3 and generated only FALSE alarms</a:t>
            </a:r>
          </a:p>
        </p:txBody>
      </p:sp>
      <p:grpSp>
        <p:nvGrpSpPr>
          <p:cNvPr id="132" name="Group 131" descr="This image is an icon of four sheets of paper. ">
            <a:extLst>
              <a:ext uri="{FF2B5EF4-FFF2-40B4-BE49-F238E27FC236}">
                <a16:creationId xmlns:a16="http://schemas.microsoft.com/office/drawing/2014/main" id="{6071F41E-4B08-43F7-BBE7-4A555CA73C1B}"/>
              </a:ext>
            </a:extLst>
          </p:cNvPr>
          <p:cNvGrpSpPr/>
          <p:nvPr/>
        </p:nvGrpSpPr>
        <p:grpSpPr>
          <a:xfrm>
            <a:off x="6505407" y="2716007"/>
            <a:ext cx="307975" cy="296546"/>
            <a:chOff x="5494338" y="1370013"/>
            <a:chExt cx="239712" cy="285750"/>
          </a:xfrm>
          <a:solidFill>
            <a:schemeClr val="accent4">
              <a:lumMod val="75000"/>
            </a:schemeClr>
          </a:solidFill>
        </p:grpSpPr>
        <p:sp>
          <p:nvSpPr>
            <p:cNvPr id="133"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7" name="Rectangle 136">
            <a:extLst>
              <a:ext uri="{FF2B5EF4-FFF2-40B4-BE49-F238E27FC236}">
                <a16:creationId xmlns:a16="http://schemas.microsoft.com/office/drawing/2014/main" id="{690C1A7A-78BB-48B4-B5CE-2B9C34E5E67B}"/>
              </a:ext>
            </a:extLst>
          </p:cNvPr>
          <p:cNvSpPr/>
          <p:nvPr/>
        </p:nvSpPr>
        <p:spPr>
          <a:xfrm>
            <a:off x="7035750" y="2615288"/>
            <a:ext cx="4972051"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Request Type has weak correlation with the target variable (0.27%)</a:t>
            </a:r>
          </a:p>
        </p:txBody>
      </p:sp>
      <p:sp>
        <p:nvSpPr>
          <p:cNvPr id="57" name="Rectangle 56">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727364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5735" y="522898"/>
            <a:ext cx="263626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Exploratory Data Analysis Goal</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6384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3215171"/>
            <a:ext cx="1371600" cy="738664"/>
          </a:xfrm>
          <a:prstGeom prst="rect">
            <a:avLst/>
          </a:prstGeom>
        </p:spPr>
        <p:txBody>
          <a:bodyPr wrap="square" lIns="0" tIns="0" rIns="0" bIns="0">
            <a:spAutoFit/>
          </a:bodyPr>
          <a:lstStyle/>
          <a:p>
            <a:pPr algn="ctr"/>
            <a:r>
              <a:rPr lang="en-US" sz="1600" b="1" dirty="0">
                <a:solidFill>
                  <a:schemeClr val="bg1"/>
                </a:solidFill>
              </a:rPr>
              <a:t>SET OF INDEPENDENT VARIABLES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2" y="3129446"/>
            <a:ext cx="1493711" cy="1231106"/>
          </a:xfrm>
          <a:prstGeom prst="rect">
            <a:avLst/>
          </a:prstGeom>
        </p:spPr>
        <p:txBody>
          <a:bodyPr wrap="square" lIns="0" tIns="0" rIns="0" bIns="0">
            <a:spAutoFit/>
          </a:bodyPr>
          <a:lstStyle/>
          <a:p>
            <a:pPr algn="ctr"/>
            <a:r>
              <a:rPr lang="en-US" sz="1600" b="1" dirty="0">
                <a:solidFill>
                  <a:schemeClr val="bg1"/>
                </a:solidFill>
              </a:rPr>
              <a:t>INTER-RELATIONSHIPS AMONG THE ATTRIBUTES (VARIABLES)</a:t>
            </a:r>
          </a:p>
        </p:txBody>
      </p:sp>
      <p:sp>
        <p:nvSpPr>
          <p:cNvPr id="49" name="Rectangle 48">
            <a:extLst>
              <a:ext uri="{FF2B5EF4-FFF2-40B4-BE49-F238E27FC236}">
                <a16:creationId xmlns:a16="http://schemas.microsoft.com/office/drawing/2014/main" id="{54AB9282-0505-49EB-AABF-998083225E3A}"/>
              </a:ext>
            </a:extLst>
          </p:cNvPr>
          <p:cNvSpPr/>
          <p:nvPr/>
        </p:nvSpPr>
        <p:spPr>
          <a:xfrm>
            <a:off x="7526289" y="3161160"/>
            <a:ext cx="1371600" cy="1477328"/>
          </a:xfrm>
          <a:prstGeom prst="rect">
            <a:avLst/>
          </a:prstGeom>
        </p:spPr>
        <p:txBody>
          <a:bodyPr wrap="square" lIns="0" tIns="0" rIns="0" bIns="0">
            <a:spAutoFit/>
          </a:bodyPr>
          <a:lstStyle/>
          <a:p>
            <a:pPr algn="ctr"/>
            <a:r>
              <a:rPr lang="en-US" sz="1600" b="1" dirty="0">
                <a:solidFill>
                  <a:schemeClr val="bg1"/>
                </a:solidFill>
              </a:rPr>
              <a:t>OVERVIEW OF THE NUMBER OF FALSE POSITIVE AND TRUE POSITIVE ALARMS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3172314"/>
            <a:ext cx="1371600" cy="1231106"/>
          </a:xfrm>
          <a:prstGeom prst="rect">
            <a:avLst/>
          </a:prstGeom>
        </p:spPr>
        <p:txBody>
          <a:bodyPr wrap="square" lIns="0" tIns="0" rIns="0" bIns="0">
            <a:spAutoFit/>
          </a:bodyPr>
          <a:lstStyle/>
          <a:p>
            <a:pPr algn="ctr"/>
            <a:r>
              <a:rPr lang="en-US" sz="1600" b="1" dirty="0">
                <a:solidFill>
                  <a:schemeClr val="bg1"/>
                </a:solidFill>
              </a:rPr>
              <a:t>POSSIBLE MACHINE LEARNING MODELS BASIS THE RESULTS</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5902826" y="2371950"/>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10241589" y="2367724"/>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3736900" y="2353606"/>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8028261" y="2361001"/>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Rectangle 37">
            <a:extLst>
              <a:ext uri="{FF2B5EF4-FFF2-40B4-BE49-F238E27FC236}">
                <a16:creationId xmlns:a16="http://schemas.microsoft.com/office/drawing/2014/main" id="{54AB9282-0505-49EB-AABF-998083225E3A}"/>
              </a:ext>
            </a:extLst>
          </p:cNvPr>
          <p:cNvSpPr/>
          <p:nvPr/>
        </p:nvSpPr>
        <p:spPr>
          <a:xfrm>
            <a:off x="5457674" y="3110400"/>
            <a:ext cx="1371600" cy="984885"/>
          </a:xfrm>
          <a:prstGeom prst="rect">
            <a:avLst/>
          </a:prstGeom>
        </p:spPr>
        <p:txBody>
          <a:bodyPr wrap="square" lIns="0" tIns="0" rIns="0" bIns="0">
            <a:spAutoFit/>
          </a:bodyPr>
          <a:lstStyle/>
          <a:p>
            <a:pPr algn="ctr"/>
            <a:r>
              <a:rPr lang="en-US" sz="1600" b="1" dirty="0">
                <a:solidFill>
                  <a:schemeClr val="bg1"/>
                </a:solidFill>
              </a:rPr>
              <a:t>INTERESTING SUBSETS OF THE OBSERVATIONS</a:t>
            </a:r>
          </a:p>
        </p:txBody>
      </p:sp>
      <p:sp>
        <p:nvSpPr>
          <p:cNvPr id="33" name="Rectangle 32">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822569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351648" y="522898"/>
            <a:ext cx="281177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76212"/>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Group Summary &amp; Conclusions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718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26" name="Picture 2" descr="Image result for machine learning model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551" y="869585"/>
            <a:ext cx="530590" cy="53059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69F7E025-DDEC-4748-AAE9-9FA2A4BF1E49}"/>
              </a:ext>
            </a:extLst>
          </p:cNvPr>
          <p:cNvSpPr/>
          <p:nvPr/>
        </p:nvSpPr>
        <p:spPr>
          <a:xfrm>
            <a:off x="1571634" y="998182"/>
            <a:ext cx="10382245" cy="243656"/>
          </a:xfrm>
          <a:prstGeom prst="rect">
            <a:avLst/>
          </a:prstGeom>
        </p:spPr>
        <p:txBody>
          <a:bodyPr wrap="square" lIns="0" tIns="0" rIns="0" bIns="0" anchor="t">
            <a:spAutoFit/>
          </a:bodyPr>
          <a:lstStyle/>
          <a:p>
            <a:pPr>
              <a:lnSpc>
                <a:spcPts val="1900"/>
              </a:lnSpc>
            </a:pPr>
            <a:r>
              <a:rPr lang="en-US" b="1" dirty="0">
                <a:solidFill>
                  <a:schemeClr val="accent3">
                    <a:lumMod val="75000"/>
                  </a:schemeClr>
                </a:solidFill>
                <a:latin typeface="+mj-lt"/>
                <a:cs typeface="Segoe UI" panose="020B0502040204020203" pitchFamily="34" charset="0"/>
              </a:rPr>
              <a:t>Recommended Machine Learning Models:</a:t>
            </a:r>
          </a:p>
        </p:txBody>
      </p:sp>
      <p:sp>
        <p:nvSpPr>
          <p:cNvPr id="9" name="Rectangle 8">
            <a:extLst>
              <a:ext uri="{FF2B5EF4-FFF2-40B4-BE49-F238E27FC236}">
                <a16:creationId xmlns:a16="http://schemas.microsoft.com/office/drawing/2014/main" id="{690C1A7A-78BB-48B4-B5CE-2B9C34E5E67B}"/>
              </a:ext>
            </a:extLst>
          </p:cNvPr>
          <p:cNvSpPr/>
          <p:nvPr/>
        </p:nvSpPr>
        <p:spPr>
          <a:xfrm>
            <a:off x="517001" y="1840550"/>
            <a:ext cx="3567896" cy="243656"/>
          </a:xfrm>
          <a:prstGeom prst="rect">
            <a:avLst/>
          </a:prstGeom>
        </p:spPr>
        <p:txBody>
          <a:bodyPr wrap="square" lIns="0" tIns="0" rIns="0" bIns="0" anchor="t">
            <a:spAutoFit/>
          </a:bodyPr>
          <a:lstStyle/>
          <a:p>
            <a:pPr algn="just">
              <a:lnSpc>
                <a:spcPts val="1900"/>
              </a:lnSpc>
            </a:pPr>
            <a:r>
              <a:rPr lang="en-US" sz="1700" b="1" dirty="0">
                <a:solidFill>
                  <a:srgbClr val="002060"/>
                </a:solidFill>
                <a:cs typeface="Segoe UI" panose="020B0502040204020203" pitchFamily="34" charset="0"/>
              </a:rPr>
              <a:t>Logistic Regression</a:t>
            </a:r>
          </a:p>
        </p:txBody>
      </p:sp>
      <p:sp>
        <p:nvSpPr>
          <p:cNvPr id="12" name="Rectangle 11">
            <a:extLst>
              <a:ext uri="{FF2B5EF4-FFF2-40B4-BE49-F238E27FC236}">
                <a16:creationId xmlns:a16="http://schemas.microsoft.com/office/drawing/2014/main" id="{690C1A7A-78BB-48B4-B5CE-2B9C34E5E67B}"/>
              </a:ext>
            </a:extLst>
          </p:cNvPr>
          <p:cNvSpPr/>
          <p:nvPr/>
        </p:nvSpPr>
        <p:spPr>
          <a:xfrm>
            <a:off x="488297" y="2313945"/>
            <a:ext cx="3591124"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A Go-to method for binary classification problems (Supervised Classification algorithm</a:t>
            </a:r>
          </a:p>
        </p:txBody>
      </p: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91646" y="1710695"/>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56" y="170592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86178" y="270606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63" y="254890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86176" y="359189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86176" y="467775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63" y="369191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86178" y="553499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58" y="480633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63" y="5520704"/>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90C1A7A-78BB-48B4-B5CE-2B9C34E5E67B}"/>
              </a:ext>
            </a:extLst>
          </p:cNvPr>
          <p:cNvSpPr/>
          <p:nvPr/>
        </p:nvSpPr>
        <p:spPr>
          <a:xfrm>
            <a:off x="4663586" y="1840550"/>
            <a:ext cx="3251221" cy="253178"/>
          </a:xfrm>
          <a:prstGeom prst="rect">
            <a:avLst/>
          </a:prstGeom>
        </p:spPr>
        <p:txBody>
          <a:bodyPr wrap="square" lIns="0" tIns="0" rIns="0" bIns="0" anchor="t">
            <a:spAutoFit/>
          </a:bodyPr>
          <a:lstStyle/>
          <a:p>
            <a:pPr algn="just">
              <a:lnSpc>
                <a:spcPts val="1900"/>
              </a:lnSpc>
            </a:pPr>
            <a:r>
              <a:rPr lang="en-US" sz="1700" b="1" dirty="0">
                <a:solidFill>
                  <a:srgbClr val="002060"/>
                </a:solidFill>
                <a:cs typeface="Segoe UI" panose="020B0502040204020203" pitchFamily="34" charset="0"/>
              </a:rPr>
              <a:t>Decision Tree</a:t>
            </a:r>
          </a:p>
        </p:txBody>
      </p:sp>
      <p:sp>
        <p:nvSpPr>
          <p:cNvPr id="26" name="Rectangle 25">
            <a:extLst>
              <a:ext uri="{FF2B5EF4-FFF2-40B4-BE49-F238E27FC236}">
                <a16:creationId xmlns:a16="http://schemas.microsoft.com/office/drawing/2014/main" id="{690C1A7A-78BB-48B4-B5CE-2B9C34E5E67B}"/>
              </a:ext>
            </a:extLst>
          </p:cNvPr>
          <p:cNvSpPr/>
          <p:nvPr/>
        </p:nvSpPr>
        <p:spPr>
          <a:xfrm>
            <a:off x="4634881" y="2294901"/>
            <a:ext cx="3279925"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A type of supervised learning algorithm, mostly used in classification problems </a:t>
            </a:r>
          </a:p>
        </p:txBody>
      </p:sp>
      <p:sp>
        <p:nvSpPr>
          <p:cNvPr id="27" name="Rectangle 26">
            <a:extLst>
              <a:ext uri="{FF2B5EF4-FFF2-40B4-BE49-F238E27FC236}">
                <a16:creationId xmlns:a16="http://schemas.microsoft.com/office/drawing/2014/main" id="{690C1A7A-78BB-48B4-B5CE-2B9C34E5E67B}"/>
              </a:ext>
            </a:extLst>
          </p:cNvPr>
          <p:cNvSpPr/>
          <p:nvPr/>
        </p:nvSpPr>
        <p:spPr>
          <a:xfrm>
            <a:off x="8492400" y="1850071"/>
            <a:ext cx="3339146" cy="243655"/>
          </a:xfrm>
          <a:prstGeom prst="rect">
            <a:avLst/>
          </a:prstGeom>
        </p:spPr>
        <p:txBody>
          <a:bodyPr wrap="square" lIns="0" tIns="0" rIns="0" bIns="0" anchor="t">
            <a:spAutoFit/>
          </a:bodyPr>
          <a:lstStyle/>
          <a:p>
            <a:pPr algn="just">
              <a:lnSpc>
                <a:spcPts val="1900"/>
              </a:lnSpc>
            </a:pPr>
            <a:r>
              <a:rPr lang="en-US" sz="1700" b="1" dirty="0">
                <a:solidFill>
                  <a:srgbClr val="002060"/>
                </a:solidFill>
                <a:cs typeface="Segoe UI" panose="020B0502040204020203" pitchFamily="34" charset="0"/>
              </a:rPr>
              <a:t>Naïve Bayes Classification</a:t>
            </a:r>
          </a:p>
        </p:txBody>
      </p:sp>
      <p:sp>
        <p:nvSpPr>
          <p:cNvPr id="29" name="Rectangle 28">
            <a:extLst>
              <a:ext uri="{FF2B5EF4-FFF2-40B4-BE49-F238E27FC236}">
                <a16:creationId xmlns:a16="http://schemas.microsoft.com/office/drawing/2014/main" id="{690C1A7A-78BB-48B4-B5CE-2B9C34E5E67B}"/>
              </a:ext>
            </a:extLst>
          </p:cNvPr>
          <p:cNvSpPr/>
          <p:nvPr/>
        </p:nvSpPr>
        <p:spPr>
          <a:xfrm>
            <a:off x="8463696" y="2323469"/>
            <a:ext cx="3490183"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A type of supervised learning algorithm, which comes under the Bayesian Classification</a:t>
            </a:r>
          </a:p>
        </p:txBody>
      </p:sp>
      <p:sp>
        <p:nvSpPr>
          <p:cNvPr id="30" name="Rectangle 29">
            <a:extLst>
              <a:ext uri="{FF2B5EF4-FFF2-40B4-BE49-F238E27FC236}">
                <a16:creationId xmlns:a16="http://schemas.microsoft.com/office/drawing/2014/main" id="{690C1A7A-78BB-48B4-B5CE-2B9C34E5E67B}"/>
              </a:ext>
            </a:extLst>
          </p:cNvPr>
          <p:cNvSpPr/>
          <p:nvPr/>
        </p:nvSpPr>
        <p:spPr>
          <a:xfrm>
            <a:off x="490797" y="3203208"/>
            <a:ext cx="3591124"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Predictive Analysis Algorithm based on the concept of probability</a:t>
            </a:r>
          </a:p>
        </p:txBody>
      </p:sp>
      <p:sp>
        <p:nvSpPr>
          <p:cNvPr id="31" name="Rectangle 30">
            <a:extLst>
              <a:ext uri="{FF2B5EF4-FFF2-40B4-BE49-F238E27FC236}">
                <a16:creationId xmlns:a16="http://schemas.microsoft.com/office/drawing/2014/main" id="{690C1A7A-78BB-48B4-B5CE-2B9C34E5E67B}"/>
              </a:ext>
            </a:extLst>
          </p:cNvPr>
          <p:cNvSpPr/>
          <p:nvPr/>
        </p:nvSpPr>
        <p:spPr>
          <a:xfrm>
            <a:off x="490797" y="3892759"/>
            <a:ext cx="3591124"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Used to assign observations to a discrete set of classes (here, TRUE and FALSE)</a:t>
            </a:r>
          </a:p>
        </p:txBody>
      </p:sp>
      <p:sp>
        <p:nvSpPr>
          <p:cNvPr id="32" name="Rectangle 31">
            <a:extLst>
              <a:ext uri="{FF2B5EF4-FFF2-40B4-BE49-F238E27FC236}">
                <a16:creationId xmlns:a16="http://schemas.microsoft.com/office/drawing/2014/main" id="{690C1A7A-78BB-48B4-B5CE-2B9C34E5E67B}"/>
              </a:ext>
            </a:extLst>
          </p:cNvPr>
          <p:cNvSpPr/>
          <p:nvPr/>
        </p:nvSpPr>
        <p:spPr>
          <a:xfrm>
            <a:off x="493297" y="4614784"/>
            <a:ext cx="3591124"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Gives best performance in terms of total time to build the model (5 seconds)</a:t>
            </a:r>
          </a:p>
        </p:txBody>
      </p:sp>
      <p:sp>
        <p:nvSpPr>
          <p:cNvPr id="33" name="Rectangle 32">
            <a:extLst>
              <a:ext uri="{FF2B5EF4-FFF2-40B4-BE49-F238E27FC236}">
                <a16:creationId xmlns:a16="http://schemas.microsoft.com/office/drawing/2014/main" id="{690C1A7A-78BB-48B4-B5CE-2B9C34E5E67B}"/>
              </a:ext>
            </a:extLst>
          </p:cNvPr>
          <p:cNvSpPr/>
          <p:nvPr/>
        </p:nvSpPr>
        <p:spPr>
          <a:xfrm>
            <a:off x="493297" y="5334309"/>
            <a:ext cx="3591124" cy="243656"/>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Gives 100.00% accuracy results</a:t>
            </a:r>
          </a:p>
        </p:txBody>
      </p:sp>
      <p:sp>
        <p:nvSpPr>
          <p:cNvPr id="34" name="Rectangle 33">
            <a:extLst>
              <a:ext uri="{FF2B5EF4-FFF2-40B4-BE49-F238E27FC236}">
                <a16:creationId xmlns:a16="http://schemas.microsoft.com/office/drawing/2014/main" id="{690C1A7A-78BB-48B4-B5CE-2B9C34E5E67B}"/>
              </a:ext>
            </a:extLst>
          </p:cNvPr>
          <p:cNvSpPr/>
          <p:nvPr/>
        </p:nvSpPr>
        <p:spPr>
          <a:xfrm>
            <a:off x="493297" y="5858969"/>
            <a:ext cx="3591124"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Very efficient and easy-to-use; highly interpretable</a:t>
            </a:r>
          </a:p>
        </p:txBody>
      </p:sp>
      <p:sp>
        <p:nvSpPr>
          <p:cNvPr id="35" name="Rectangle 34">
            <a:extLst>
              <a:ext uri="{FF2B5EF4-FFF2-40B4-BE49-F238E27FC236}">
                <a16:creationId xmlns:a16="http://schemas.microsoft.com/office/drawing/2014/main" id="{690C1A7A-78BB-48B4-B5CE-2B9C34E5E67B}"/>
              </a:ext>
            </a:extLst>
          </p:cNvPr>
          <p:cNvSpPr/>
          <p:nvPr/>
        </p:nvSpPr>
        <p:spPr>
          <a:xfrm>
            <a:off x="8492400" y="3233726"/>
            <a:ext cx="3468500"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Uses probability for doing predictive analysis</a:t>
            </a:r>
          </a:p>
        </p:txBody>
      </p:sp>
      <p:sp>
        <p:nvSpPr>
          <p:cNvPr id="36" name="Rectangle 35">
            <a:extLst>
              <a:ext uri="{FF2B5EF4-FFF2-40B4-BE49-F238E27FC236}">
                <a16:creationId xmlns:a16="http://schemas.microsoft.com/office/drawing/2014/main" id="{690C1A7A-78BB-48B4-B5CE-2B9C34E5E67B}"/>
              </a:ext>
            </a:extLst>
          </p:cNvPr>
          <p:cNvSpPr/>
          <p:nvPr/>
        </p:nvSpPr>
        <p:spPr>
          <a:xfrm>
            <a:off x="8494900" y="3901964"/>
            <a:ext cx="3468500"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Low-variance classifier and is a good model for even small data sets</a:t>
            </a:r>
          </a:p>
        </p:txBody>
      </p:sp>
      <p:sp>
        <p:nvSpPr>
          <p:cNvPr id="37" name="Rectangle 36">
            <a:extLst>
              <a:ext uri="{FF2B5EF4-FFF2-40B4-BE49-F238E27FC236}">
                <a16:creationId xmlns:a16="http://schemas.microsoft.com/office/drawing/2014/main" id="{690C1A7A-78BB-48B4-B5CE-2B9C34E5E67B}"/>
              </a:ext>
            </a:extLst>
          </p:cNvPr>
          <p:cNvSpPr/>
          <p:nvPr/>
        </p:nvSpPr>
        <p:spPr>
          <a:xfrm>
            <a:off x="8494900" y="4531844"/>
            <a:ext cx="3468500"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Works on the assumption that the predictor variables are independent – not so naive</a:t>
            </a:r>
          </a:p>
        </p:txBody>
      </p:sp>
      <p:sp>
        <p:nvSpPr>
          <p:cNvPr id="38" name="Rectangle 37">
            <a:extLst>
              <a:ext uri="{FF2B5EF4-FFF2-40B4-BE49-F238E27FC236}">
                <a16:creationId xmlns:a16="http://schemas.microsoft.com/office/drawing/2014/main" id="{690C1A7A-78BB-48B4-B5CE-2B9C34E5E67B}"/>
              </a:ext>
            </a:extLst>
          </p:cNvPr>
          <p:cNvSpPr/>
          <p:nvPr/>
        </p:nvSpPr>
        <p:spPr>
          <a:xfrm>
            <a:off x="8494900" y="5804236"/>
            <a:ext cx="3468500"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Powerful Machine Learning Technique; simple to use and computationally inexpensive</a:t>
            </a:r>
          </a:p>
        </p:txBody>
      </p:sp>
      <p:pic>
        <p:nvPicPr>
          <p:cNvPr id="1028" name="Picture 4" descr="Image result for badg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9355" y="1748089"/>
            <a:ext cx="418263" cy="3882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 guy running icon ong"/>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2377" y="1770305"/>
            <a:ext cx="380934" cy="3809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ollar icon o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31867" y="1776506"/>
            <a:ext cx="337248" cy="337248"/>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690C1A7A-78BB-48B4-B5CE-2B9C34E5E67B}"/>
              </a:ext>
            </a:extLst>
          </p:cNvPr>
          <p:cNvSpPr/>
          <p:nvPr/>
        </p:nvSpPr>
        <p:spPr>
          <a:xfrm>
            <a:off x="8485939" y="5401414"/>
            <a:ext cx="3468500" cy="243656"/>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Gives 96.5% accuracy in the start</a:t>
            </a:r>
          </a:p>
        </p:txBody>
      </p:sp>
      <p:sp>
        <p:nvSpPr>
          <p:cNvPr id="40" name="Rectangle 39">
            <a:extLst>
              <a:ext uri="{FF2B5EF4-FFF2-40B4-BE49-F238E27FC236}">
                <a16:creationId xmlns:a16="http://schemas.microsoft.com/office/drawing/2014/main" id="{690C1A7A-78BB-48B4-B5CE-2B9C34E5E67B}"/>
              </a:ext>
            </a:extLst>
          </p:cNvPr>
          <p:cNvSpPr/>
          <p:nvPr/>
        </p:nvSpPr>
        <p:spPr>
          <a:xfrm>
            <a:off x="4643847" y="3038974"/>
            <a:ext cx="3279925"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Trees answer sequential questions and the model behaves as “if this, then that”, yielding a specific result</a:t>
            </a:r>
          </a:p>
        </p:txBody>
      </p:sp>
      <p:sp>
        <p:nvSpPr>
          <p:cNvPr id="41" name="Rectangle 40">
            <a:extLst>
              <a:ext uri="{FF2B5EF4-FFF2-40B4-BE49-F238E27FC236}">
                <a16:creationId xmlns:a16="http://schemas.microsoft.com/office/drawing/2014/main" id="{690C1A7A-78BB-48B4-B5CE-2B9C34E5E67B}"/>
              </a:ext>
            </a:extLst>
          </p:cNvPr>
          <p:cNvSpPr/>
          <p:nvPr/>
        </p:nvSpPr>
        <p:spPr>
          <a:xfrm>
            <a:off x="4643848" y="3935443"/>
            <a:ext cx="3279925"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A type of supervised learning algorithm, mostly used in classification problems </a:t>
            </a:r>
          </a:p>
        </p:txBody>
      </p:sp>
      <p:sp>
        <p:nvSpPr>
          <p:cNvPr id="42" name="Rectangle 41">
            <a:extLst>
              <a:ext uri="{FF2B5EF4-FFF2-40B4-BE49-F238E27FC236}">
                <a16:creationId xmlns:a16="http://schemas.microsoft.com/office/drawing/2014/main" id="{690C1A7A-78BB-48B4-B5CE-2B9C34E5E67B}"/>
              </a:ext>
            </a:extLst>
          </p:cNvPr>
          <p:cNvSpPr/>
          <p:nvPr/>
        </p:nvSpPr>
        <p:spPr>
          <a:xfrm>
            <a:off x="4643847" y="4742266"/>
            <a:ext cx="3279925"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Easy to interpret and make for straightforward visualizations</a:t>
            </a:r>
          </a:p>
        </p:txBody>
      </p:sp>
      <p:sp>
        <p:nvSpPr>
          <p:cNvPr id="43" name="Rectangle 42">
            <a:extLst>
              <a:ext uri="{FF2B5EF4-FFF2-40B4-BE49-F238E27FC236}">
                <a16:creationId xmlns:a16="http://schemas.microsoft.com/office/drawing/2014/main" id="{690C1A7A-78BB-48B4-B5CE-2B9C34E5E67B}"/>
              </a:ext>
            </a:extLst>
          </p:cNvPr>
          <p:cNvSpPr/>
          <p:nvPr/>
        </p:nvSpPr>
        <p:spPr>
          <a:xfrm>
            <a:off x="4643847" y="5549082"/>
            <a:ext cx="3279925"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Extremely fast to build and learn and provides an accuracy of 96.8% in the start</a:t>
            </a:r>
          </a:p>
        </p:txBody>
      </p:sp>
      <p:pic>
        <p:nvPicPr>
          <p:cNvPr id="44" name="Picture 6" descr="Image result for a guy running icon ong"/>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48582" y="1789920"/>
            <a:ext cx="380934" cy="380934"/>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pic>
        <p:nvPicPr>
          <p:cNvPr id="46" name="Picture 10" descr="Image result for dollar icon o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42362" y="1786028"/>
            <a:ext cx="337248" cy="33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713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360818" y="522898"/>
            <a:ext cx="183118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Independent Variables Chosen for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609996" y="134135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8397079" y="1337287"/>
            <a:ext cx="1587500" cy="1587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609996" y="3883255"/>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4487035" y="3880480"/>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4472018" y="1337287"/>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397079" y="3879774"/>
            <a:ext cx="1587500" cy="15875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2197496" y="2135109"/>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744138" y="1915244"/>
            <a:ext cx="1371600" cy="307777"/>
          </a:xfrm>
          <a:prstGeom prst="rect">
            <a:avLst/>
          </a:prstGeom>
        </p:spPr>
        <p:txBody>
          <a:bodyPr wrap="square" lIns="0" tIns="0" rIns="0" bIns="0" anchor="ctr">
            <a:spAutoFit/>
          </a:bodyPr>
          <a:lstStyle/>
          <a:p>
            <a:pPr algn="ctr"/>
            <a:r>
              <a:rPr lang="en-US" sz="2000" b="1" dirty="0">
                <a:solidFill>
                  <a:schemeClr val="bg1"/>
                </a:solidFill>
              </a:rPr>
              <a:t>Timestamp</a:t>
            </a:r>
          </a:p>
        </p:txBody>
      </p:sp>
      <p:sp>
        <p:nvSpPr>
          <p:cNvPr id="81" name="Rectangle 80">
            <a:extLst>
              <a:ext uri="{FF2B5EF4-FFF2-40B4-BE49-F238E27FC236}">
                <a16:creationId xmlns:a16="http://schemas.microsoft.com/office/drawing/2014/main" id="{D4EC02E4-F054-4111-9038-AE0BDA4C8060}"/>
              </a:ext>
            </a:extLst>
          </p:cNvPr>
          <p:cNvSpPr/>
          <p:nvPr/>
        </p:nvSpPr>
        <p:spPr>
          <a:xfrm>
            <a:off x="717946" y="4369228"/>
            <a:ext cx="1371600" cy="615553"/>
          </a:xfrm>
          <a:prstGeom prst="rect">
            <a:avLst/>
          </a:prstGeom>
        </p:spPr>
        <p:txBody>
          <a:bodyPr wrap="square" lIns="0" tIns="0" rIns="0" bIns="0" anchor="ctr">
            <a:spAutoFit/>
          </a:bodyPr>
          <a:lstStyle/>
          <a:p>
            <a:pPr algn="ctr"/>
            <a:r>
              <a:rPr lang="en-US" sz="2000" b="1" dirty="0">
                <a:solidFill>
                  <a:schemeClr val="bg1"/>
                </a:solidFill>
              </a:rPr>
              <a:t>Component Accessed</a:t>
            </a:r>
          </a:p>
        </p:txBody>
      </p:sp>
      <p:cxnSp>
        <p:nvCxnSpPr>
          <p:cNvPr id="36" name="Straight Connector 35">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83118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2197496" y="467700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BEBF752-C33D-4EC4-8210-F7B1D3A10097}"/>
              </a:ext>
            </a:extLst>
          </p:cNvPr>
          <p:cNvSpPr/>
          <p:nvPr/>
        </p:nvSpPr>
        <p:spPr>
          <a:xfrm>
            <a:off x="2582455" y="1939052"/>
            <a:ext cx="1371600" cy="307777"/>
          </a:xfrm>
          <a:prstGeom prst="rect">
            <a:avLst/>
          </a:prstGeom>
        </p:spPr>
        <p:txBody>
          <a:bodyPr wrap="square" lIns="0" tIns="0" rIns="0" bIns="0" anchor="ctr">
            <a:spAutoFit/>
          </a:bodyPr>
          <a:lstStyle/>
          <a:p>
            <a:pPr algn="ctr"/>
            <a:r>
              <a:rPr lang="en-US" sz="2000" b="1" dirty="0"/>
              <a:t>Shivani</a:t>
            </a:r>
          </a:p>
        </p:txBody>
      </p:sp>
      <p:sp>
        <p:nvSpPr>
          <p:cNvPr id="39" name="Rectangle 38">
            <a:extLst>
              <a:ext uri="{FF2B5EF4-FFF2-40B4-BE49-F238E27FC236}">
                <a16:creationId xmlns:a16="http://schemas.microsoft.com/office/drawing/2014/main" id="{6BEBF752-C33D-4EC4-8210-F7B1D3A10097}"/>
              </a:ext>
            </a:extLst>
          </p:cNvPr>
          <p:cNvSpPr/>
          <p:nvPr/>
        </p:nvSpPr>
        <p:spPr>
          <a:xfrm>
            <a:off x="2577688" y="4506049"/>
            <a:ext cx="1371600" cy="307777"/>
          </a:xfrm>
          <a:prstGeom prst="rect">
            <a:avLst/>
          </a:prstGeom>
        </p:spPr>
        <p:txBody>
          <a:bodyPr wrap="square" lIns="0" tIns="0" rIns="0" bIns="0" anchor="ctr">
            <a:spAutoFit/>
          </a:bodyPr>
          <a:lstStyle/>
          <a:p>
            <a:pPr algn="ctr"/>
            <a:r>
              <a:rPr lang="en-US" sz="2000" b="1" dirty="0"/>
              <a:t>Jaspreet</a:t>
            </a:r>
          </a:p>
        </p:txBody>
      </p:sp>
      <p:sp>
        <p:nvSpPr>
          <p:cNvPr id="40" name="Rectangle 39">
            <a:extLst>
              <a:ext uri="{FF2B5EF4-FFF2-40B4-BE49-F238E27FC236}">
                <a16:creationId xmlns:a16="http://schemas.microsoft.com/office/drawing/2014/main" id="{6BEBF752-C33D-4EC4-8210-F7B1D3A10097}"/>
              </a:ext>
            </a:extLst>
          </p:cNvPr>
          <p:cNvSpPr/>
          <p:nvPr/>
        </p:nvSpPr>
        <p:spPr>
          <a:xfrm>
            <a:off x="6506782" y="1948573"/>
            <a:ext cx="1371600" cy="307777"/>
          </a:xfrm>
          <a:prstGeom prst="rect">
            <a:avLst/>
          </a:prstGeom>
        </p:spPr>
        <p:txBody>
          <a:bodyPr wrap="square" lIns="0" tIns="0" rIns="0" bIns="0" anchor="ctr">
            <a:spAutoFit/>
          </a:bodyPr>
          <a:lstStyle/>
          <a:p>
            <a:pPr algn="ctr"/>
            <a:r>
              <a:rPr lang="en-US" sz="2000" b="1" dirty="0"/>
              <a:t>Aishwarya</a:t>
            </a:r>
          </a:p>
        </p:txBody>
      </p:sp>
      <p:cxnSp>
        <p:nvCxnSpPr>
          <p:cNvPr id="43" name="Straight Arrow Connector 4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6050367" y="2130341"/>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6064659" y="467352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BEBF752-C33D-4EC4-8210-F7B1D3A10097}"/>
              </a:ext>
            </a:extLst>
          </p:cNvPr>
          <p:cNvSpPr/>
          <p:nvPr/>
        </p:nvSpPr>
        <p:spPr>
          <a:xfrm>
            <a:off x="6416286" y="4501282"/>
            <a:ext cx="1371600" cy="307777"/>
          </a:xfrm>
          <a:prstGeom prst="rect">
            <a:avLst/>
          </a:prstGeom>
        </p:spPr>
        <p:txBody>
          <a:bodyPr wrap="square" lIns="0" tIns="0" rIns="0" bIns="0" anchor="ctr">
            <a:spAutoFit/>
          </a:bodyPr>
          <a:lstStyle/>
          <a:p>
            <a:pPr algn="ctr"/>
            <a:r>
              <a:rPr lang="en-US" sz="2000" b="1" dirty="0"/>
              <a:t>Akshay</a:t>
            </a:r>
          </a:p>
        </p:txBody>
      </p:sp>
      <p:sp>
        <p:nvSpPr>
          <p:cNvPr id="46" name="Rectangle 45">
            <a:extLst>
              <a:ext uri="{FF2B5EF4-FFF2-40B4-BE49-F238E27FC236}">
                <a16:creationId xmlns:a16="http://schemas.microsoft.com/office/drawing/2014/main" id="{D4EC02E4-F054-4111-9038-AE0BDA4C8060}"/>
              </a:ext>
            </a:extLst>
          </p:cNvPr>
          <p:cNvSpPr/>
          <p:nvPr/>
        </p:nvSpPr>
        <p:spPr>
          <a:xfrm>
            <a:off x="4570821" y="1889446"/>
            <a:ext cx="1371600" cy="307777"/>
          </a:xfrm>
          <a:prstGeom prst="rect">
            <a:avLst/>
          </a:prstGeom>
        </p:spPr>
        <p:txBody>
          <a:bodyPr wrap="square" lIns="0" tIns="0" rIns="0" bIns="0" anchor="ctr">
            <a:spAutoFit/>
          </a:bodyPr>
          <a:lstStyle/>
          <a:p>
            <a:pPr algn="ctr"/>
            <a:r>
              <a:rPr lang="en-US" sz="2000" b="1" dirty="0">
                <a:solidFill>
                  <a:schemeClr val="bg1"/>
                </a:solidFill>
              </a:rPr>
              <a:t>Requestor</a:t>
            </a:r>
          </a:p>
        </p:txBody>
      </p:sp>
      <p:cxnSp>
        <p:nvCxnSpPr>
          <p:cNvPr id="47" name="Straight Arrow Connector 46">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9974677" y="4683045"/>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9974691" y="2125582"/>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4EC02E4-F054-4111-9038-AE0BDA4C8060}"/>
              </a:ext>
            </a:extLst>
          </p:cNvPr>
          <p:cNvSpPr/>
          <p:nvPr/>
        </p:nvSpPr>
        <p:spPr>
          <a:xfrm>
            <a:off x="8523708" y="1884678"/>
            <a:ext cx="1371600" cy="307777"/>
          </a:xfrm>
          <a:prstGeom prst="rect">
            <a:avLst/>
          </a:prstGeom>
        </p:spPr>
        <p:txBody>
          <a:bodyPr wrap="square" lIns="0" tIns="0" rIns="0" bIns="0" anchor="ctr">
            <a:spAutoFit/>
          </a:bodyPr>
          <a:lstStyle/>
          <a:p>
            <a:pPr algn="ctr"/>
            <a:r>
              <a:rPr lang="en-US" sz="2000" b="1" dirty="0">
                <a:solidFill>
                  <a:schemeClr val="bg1"/>
                </a:solidFill>
              </a:rPr>
              <a:t>Role</a:t>
            </a:r>
          </a:p>
        </p:txBody>
      </p:sp>
      <p:sp>
        <p:nvSpPr>
          <p:cNvPr id="50" name="Rectangle 49">
            <a:extLst>
              <a:ext uri="{FF2B5EF4-FFF2-40B4-BE49-F238E27FC236}">
                <a16:creationId xmlns:a16="http://schemas.microsoft.com/office/drawing/2014/main" id="{D4EC02E4-F054-4111-9038-AE0BDA4C8060}"/>
              </a:ext>
            </a:extLst>
          </p:cNvPr>
          <p:cNvSpPr/>
          <p:nvPr/>
        </p:nvSpPr>
        <p:spPr>
          <a:xfrm>
            <a:off x="4580343" y="4316843"/>
            <a:ext cx="1371600" cy="615553"/>
          </a:xfrm>
          <a:prstGeom prst="rect">
            <a:avLst/>
          </a:prstGeom>
        </p:spPr>
        <p:txBody>
          <a:bodyPr wrap="square" lIns="0" tIns="0" rIns="0" bIns="0" anchor="ctr">
            <a:spAutoFit/>
          </a:bodyPr>
          <a:lstStyle/>
          <a:p>
            <a:pPr algn="ctr"/>
            <a:r>
              <a:rPr lang="en-US" sz="2000" b="1" dirty="0">
                <a:solidFill>
                  <a:schemeClr val="bg1"/>
                </a:solidFill>
              </a:rPr>
              <a:t>Request Type</a:t>
            </a:r>
          </a:p>
        </p:txBody>
      </p:sp>
      <p:sp>
        <p:nvSpPr>
          <p:cNvPr id="51" name="Rectangle 50">
            <a:extLst>
              <a:ext uri="{FF2B5EF4-FFF2-40B4-BE49-F238E27FC236}">
                <a16:creationId xmlns:a16="http://schemas.microsoft.com/office/drawing/2014/main" id="{D4EC02E4-F054-4111-9038-AE0BDA4C8060}"/>
              </a:ext>
            </a:extLst>
          </p:cNvPr>
          <p:cNvSpPr/>
          <p:nvPr/>
        </p:nvSpPr>
        <p:spPr>
          <a:xfrm>
            <a:off x="8495137" y="4316837"/>
            <a:ext cx="1371600" cy="615553"/>
          </a:xfrm>
          <a:prstGeom prst="rect">
            <a:avLst/>
          </a:prstGeom>
        </p:spPr>
        <p:txBody>
          <a:bodyPr wrap="square" lIns="0" tIns="0" rIns="0" bIns="0" anchor="ctr">
            <a:spAutoFit/>
          </a:bodyPr>
          <a:lstStyle/>
          <a:p>
            <a:pPr algn="ctr"/>
            <a:r>
              <a:rPr lang="en-US" sz="2000" b="1" dirty="0">
                <a:solidFill>
                  <a:schemeClr val="bg1"/>
                </a:solidFill>
              </a:rPr>
              <a:t>Violation Type</a:t>
            </a:r>
          </a:p>
        </p:txBody>
      </p:sp>
      <p:sp>
        <p:nvSpPr>
          <p:cNvPr id="52" name="Rectangle 51">
            <a:extLst>
              <a:ext uri="{FF2B5EF4-FFF2-40B4-BE49-F238E27FC236}">
                <a16:creationId xmlns:a16="http://schemas.microsoft.com/office/drawing/2014/main" id="{6BEBF752-C33D-4EC4-8210-F7B1D3A10097}"/>
              </a:ext>
            </a:extLst>
          </p:cNvPr>
          <p:cNvSpPr/>
          <p:nvPr/>
        </p:nvSpPr>
        <p:spPr>
          <a:xfrm>
            <a:off x="10540625" y="4496514"/>
            <a:ext cx="1371600" cy="307777"/>
          </a:xfrm>
          <a:prstGeom prst="rect">
            <a:avLst/>
          </a:prstGeom>
        </p:spPr>
        <p:txBody>
          <a:bodyPr wrap="square" lIns="0" tIns="0" rIns="0" bIns="0" anchor="ctr">
            <a:spAutoFit/>
          </a:bodyPr>
          <a:lstStyle/>
          <a:p>
            <a:pPr algn="ctr"/>
            <a:r>
              <a:rPr lang="en-US" sz="2000" b="1" dirty="0"/>
              <a:t>Rashmi</a:t>
            </a:r>
          </a:p>
        </p:txBody>
      </p:sp>
      <p:sp>
        <p:nvSpPr>
          <p:cNvPr id="53" name="Rectangle 52">
            <a:extLst>
              <a:ext uri="{FF2B5EF4-FFF2-40B4-BE49-F238E27FC236}">
                <a16:creationId xmlns:a16="http://schemas.microsoft.com/office/drawing/2014/main" id="{6BEBF752-C33D-4EC4-8210-F7B1D3A10097}"/>
              </a:ext>
            </a:extLst>
          </p:cNvPr>
          <p:cNvSpPr/>
          <p:nvPr/>
        </p:nvSpPr>
        <p:spPr>
          <a:xfrm>
            <a:off x="10340595" y="1939052"/>
            <a:ext cx="1371600" cy="307777"/>
          </a:xfrm>
          <a:prstGeom prst="rect">
            <a:avLst/>
          </a:prstGeom>
        </p:spPr>
        <p:txBody>
          <a:bodyPr wrap="square" lIns="0" tIns="0" rIns="0" bIns="0" anchor="ctr">
            <a:spAutoFit/>
          </a:bodyPr>
          <a:lstStyle/>
          <a:p>
            <a:pPr algn="ctr"/>
            <a:r>
              <a:rPr lang="en-US" sz="2000" b="1" dirty="0"/>
              <a:t>Aditi</a:t>
            </a:r>
          </a:p>
        </p:txBody>
      </p:sp>
      <p:sp>
        <p:nvSpPr>
          <p:cNvPr id="30" name="Rectangle 29">
            <a:extLst>
              <a:ext uri="{FF2B5EF4-FFF2-40B4-BE49-F238E27FC236}">
                <a16:creationId xmlns:a16="http://schemas.microsoft.com/office/drawing/2014/main" id="{6BEBF752-C33D-4EC4-8210-F7B1D3A10097}"/>
              </a:ext>
            </a:extLst>
          </p:cNvPr>
          <p:cNvSpPr/>
          <p:nvPr/>
        </p:nvSpPr>
        <p:spPr>
          <a:xfrm>
            <a:off x="706028" y="2916816"/>
            <a:ext cx="1371600" cy="600164"/>
          </a:xfrm>
          <a:prstGeom prst="rect">
            <a:avLst/>
          </a:prstGeom>
        </p:spPr>
        <p:txBody>
          <a:bodyPr wrap="square" lIns="0" tIns="0" rIns="0" bIns="0" anchor="ctr">
            <a:spAutoFit/>
          </a:bodyPr>
          <a:lstStyle/>
          <a:p>
            <a:pPr algn="ctr"/>
            <a:r>
              <a:rPr lang="en-US" sz="1300" i="1" dirty="0"/>
              <a:t>(the date &amp; time when the alarm was generated)</a:t>
            </a:r>
          </a:p>
        </p:txBody>
      </p:sp>
      <p:sp>
        <p:nvSpPr>
          <p:cNvPr id="31" name="Rectangle 30">
            <a:extLst>
              <a:ext uri="{FF2B5EF4-FFF2-40B4-BE49-F238E27FC236}">
                <a16:creationId xmlns:a16="http://schemas.microsoft.com/office/drawing/2014/main" id="{6BEBF752-C33D-4EC4-8210-F7B1D3A10097}"/>
              </a:ext>
            </a:extLst>
          </p:cNvPr>
          <p:cNvSpPr/>
          <p:nvPr/>
        </p:nvSpPr>
        <p:spPr>
          <a:xfrm>
            <a:off x="609996" y="5536948"/>
            <a:ext cx="1684754" cy="600164"/>
          </a:xfrm>
          <a:prstGeom prst="rect">
            <a:avLst/>
          </a:prstGeom>
        </p:spPr>
        <p:txBody>
          <a:bodyPr wrap="square" lIns="0" tIns="0" rIns="0" bIns="0" anchor="ctr">
            <a:spAutoFit/>
          </a:bodyPr>
          <a:lstStyle/>
          <a:p>
            <a:pPr algn="ctr"/>
            <a:r>
              <a:rPr lang="en-US" sz="1300" i="1" dirty="0"/>
              <a:t>(Database component being accessed: Element, Table, Node, Cluster)</a:t>
            </a:r>
          </a:p>
        </p:txBody>
      </p:sp>
      <p:sp>
        <p:nvSpPr>
          <p:cNvPr id="32" name="Rectangle 31">
            <a:extLst>
              <a:ext uri="{FF2B5EF4-FFF2-40B4-BE49-F238E27FC236}">
                <a16:creationId xmlns:a16="http://schemas.microsoft.com/office/drawing/2014/main" id="{6BEBF752-C33D-4EC4-8210-F7B1D3A10097}"/>
              </a:ext>
            </a:extLst>
          </p:cNvPr>
          <p:cNvSpPr/>
          <p:nvPr/>
        </p:nvSpPr>
        <p:spPr>
          <a:xfrm>
            <a:off x="4616047" y="2940625"/>
            <a:ext cx="1458487" cy="600164"/>
          </a:xfrm>
          <a:prstGeom prst="rect">
            <a:avLst/>
          </a:prstGeom>
        </p:spPr>
        <p:txBody>
          <a:bodyPr wrap="square" lIns="0" tIns="0" rIns="0" bIns="0" anchor="ctr">
            <a:spAutoFit/>
          </a:bodyPr>
          <a:lstStyle/>
          <a:p>
            <a:pPr algn="ctr"/>
            <a:r>
              <a:rPr lang="en-US" sz="1300" i="1" dirty="0"/>
              <a:t>(the User ID or job name that tried to access the database)</a:t>
            </a:r>
          </a:p>
        </p:txBody>
      </p:sp>
      <p:sp>
        <p:nvSpPr>
          <p:cNvPr id="33" name="Rectangle 32">
            <a:extLst>
              <a:ext uri="{FF2B5EF4-FFF2-40B4-BE49-F238E27FC236}">
                <a16:creationId xmlns:a16="http://schemas.microsoft.com/office/drawing/2014/main" id="{6BEBF752-C33D-4EC4-8210-F7B1D3A10097}"/>
              </a:ext>
            </a:extLst>
          </p:cNvPr>
          <p:cNvSpPr/>
          <p:nvPr/>
        </p:nvSpPr>
        <p:spPr>
          <a:xfrm>
            <a:off x="8587982" y="2983501"/>
            <a:ext cx="1371600" cy="400110"/>
          </a:xfrm>
          <a:prstGeom prst="rect">
            <a:avLst/>
          </a:prstGeom>
        </p:spPr>
        <p:txBody>
          <a:bodyPr wrap="square" lIns="0" tIns="0" rIns="0" bIns="0" anchor="ctr">
            <a:spAutoFit/>
          </a:bodyPr>
          <a:lstStyle/>
          <a:p>
            <a:pPr algn="ctr"/>
            <a:r>
              <a:rPr lang="en-US" sz="1300" i="1" dirty="0"/>
              <a:t>(the role filed in the system)</a:t>
            </a:r>
          </a:p>
        </p:txBody>
      </p:sp>
      <p:sp>
        <p:nvSpPr>
          <p:cNvPr id="34" name="Rectangle 33">
            <a:extLst>
              <a:ext uri="{FF2B5EF4-FFF2-40B4-BE49-F238E27FC236}">
                <a16:creationId xmlns:a16="http://schemas.microsoft.com/office/drawing/2014/main" id="{6BEBF752-C33D-4EC4-8210-F7B1D3A10097}"/>
              </a:ext>
            </a:extLst>
          </p:cNvPr>
          <p:cNvSpPr/>
          <p:nvPr/>
        </p:nvSpPr>
        <p:spPr>
          <a:xfrm>
            <a:off x="8330805" y="5583840"/>
            <a:ext cx="1695461" cy="400110"/>
          </a:xfrm>
          <a:prstGeom prst="rect">
            <a:avLst/>
          </a:prstGeom>
        </p:spPr>
        <p:txBody>
          <a:bodyPr wrap="square" lIns="0" tIns="0" rIns="0" bIns="0" anchor="ctr">
            <a:spAutoFit/>
          </a:bodyPr>
          <a:lstStyle/>
          <a:p>
            <a:pPr algn="ctr"/>
            <a:r>
              <a:rPr lang="en-US" sz="1300" i="1" dirty="0"/>
              <a:t>(description of the violation of the access)</a:t>
            </a:r>
          </a:p>
        </p:txBody>
      </p:sp>
      <p:sp>
        <p:nvSpPr>
          <p:cNvPr id="35" name="Rectangle 34">
            <a:extLst>
              <a:ext uri="{FF2B5EF4-FFF2-40B4-BE49-F238E27FC236}">
                <a16:creationId xmlns:a16="http://schemas.microsoft.com/office/drawing/2014/main" id="{6BEBF752-C33D-4EC4-8210-F7B1D3A10097}"/>
              </a:ext>
            </a:extLst>
          </p:cNvPr>
          <p:cNvSpPr/>
          <p:nvPr/>
        </p:nvSpPr>
        <p:spPr>
          <a:xfrm>
            <a:off x="4558899" y="5598128"/>
            <a:ext cx="1599016" cy="400110"/>
          </a:xfrm>
          <a:prstGeom prst="rect">
            <a:avLst/>
          </a:prstGeom>
        </p:spPr>
        <p:txBody>
          <a:bodyPr wrap="square" lIns="0" tIns="0" rIns="0" bIns="0" anchor="ctr">
            <a:spAutoFit/>
          </a:bodyPr>
          <a:lstStyle/>
          <a:p>
            <a:pPr algn="ctr"/>
            <a:r>
              <a:rPr lang="en-US" sz="1300" i="1" dirty="0"/>
              <a:t>(Database commands: Select, Append)</a:t>
            </a:r>
          </a:p>
        </p:txBody>
      </p:sp>
      <p:sp>
        <p:nvSpPr>
          <p:cNvPr id="54" name="Rectangle 53">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JASPREET KAUR</a:t>
            </a:r>
          </a:p>
        </p:txBody>
      </p:sp>
    </p:spTree>
    <p:extLst>
      <p:ext uri="{BB962C8B-B14F-4D97-AF65-F5344CB8AC3E}">
        <p14:creationId xmlns:p14="http://schemas.microsoft.com/office/powerpoint/2010/main" val="84376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SHIVANI JAIN</a:t>
            </a:r>
          </a:p>
        </p:txBody>
      </p:sp>
      <p:pic>
        <p:nvPicPr>
          <p:cNvPr id="7" name="Picture 6">
            <a:extLst>
              <a:ext uri="{FF2B5EF4-FFF2-40B4-BE49-F238E27FC236}">
                <a16:creationId xmlns:a16="http://schemas.microsoft.com/office/drawing/2014/main" id="{829B563D-13B7-47C9-8DD5-38AC0081B534}"/>
              </a:ext>
            </a:extLst>
          </p:cNvPr>
          <p:cNvPicPr/>
          <p:nvPr/>
        </p:nvPicPr>
        <p:blipFill rotWithShape="1">
          <a:blip r:embed="rId3"/>
          <a:srcRect l="11057" t="35063" r="481" b="6499"/>
          <a:stretch/>
        </p:blipFill>
        <p:spPr bwMode="auto">
          <a:xfrm>
            <a:off x="995919" y="1090428"/>
            <a:ext cx="10530348" cy="53979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522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SHIVANI JAIN</a:t>
            </a:r>
          </a:p>
        </p:txBody>
      </p:sp>
      <p:pic>
        <p:nvPicPr>
          <p:cNvPr id="9" name="Picture 8">
            <a:extLst>
              <a:ext uri="{FF2B5EF4-FFF2-40B4-BE49-F238E27FC236}">
                <a16:creationId xmlns:a16="http://schemas.microsoft.com/office/drawing/2014/main" id="{8D46EE24-0D72-4AD3-B409-78EEA6A3AB6A}"/>
              </a:ext>
            </a:extLst>
          </p:cNvPr>
          <p:cNvPicPr/>
          <p:nvPr/>
        </p:nvPicPr>
        <p:blipFill rotWithShape="1">
          <a:blip r:embed="rId3"/>
          <a:srcRect l="7691" t="21095" r="23879" b="12486"/>
          <a:stretch/>
        </p:blipFill>
        <p:spPr bwMode="auto">
          <a:xfrm>
            <a:off x="114300" y="966097"/>
            <a:ext cx="11558846" cy="2658363"/>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F3A7E5C-84FF-4FDC-BD8B-B9718A2069C6}"/>
              </a:ext>
            </a:extLst>
          </p:cNvPr>
          <p:cNvPicPr/>
          <p:nvPr/>
        </p:nvPicPr>
        <p:blipFill rotWithShape="1">
          <a:blip r:embed="rId4"/>
          <a:srcRect l="8172" t="20809" r="24840" b="13626"/>
          <a:stretch/>
        </p:blipFill>
        <p:spPr bwMode="auto">
          <a:xfrm>
            <a:off x="162100" y="3740835"/>
            <a:ext cx="11511046" cy="28927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9397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SHIVANI JAIN</a:t>
            </a:r>
          </a:p>
        </p:txBody>
      </p:sp>
      <p:pic>
        <p:nvPicPr>
          <p:cNvPr id="9" name="Picture 8">
            <a:extLst>
              <a:ext uri="{FF2B5EF4-FFF2-40B4-BE49-F238E27FC236}">
                <a16:creationId xmlns:a16="http://schemas.microsoft.com/office/drawing/2014/main" id="{77534448-1EF5-4069-A5D9-7935C3562E5C}"/>
              </a:ext>
            </a:extLst>
          </p:cNvPr>
          <p:cNvPicPr/>
          <p:nvPr/>
        </p:nvPicPr>
        <p:blipFill rotWithShape="1">
          <a:blip r:embed="rId3"/>
          <a:srcRect l="8014" t="19668" r="23237" b="8780"/>
          <a:stretch/>
        </p:blipFill>
        <p:spPr bwMode="auto">
          <a:xfrm>
            <a:off x="228600" y="890257"/>
            <a:ext cx="11734800" cy="2913791"/>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E9C75A2E-E7F6-4150-B9D0-101B4505EEA8}"/>
              </a:ext>
            </a:extLst>
          </p:cNvPr>
          <p:cNvPicPr/>
          <p:nvPr/>
        </p:nvPicPr>
        <p:blipFill rotWithShape="1">
          <a:blip r:embed="rId4"/>
          <a:srcRect l="7692" t="20810" r="22436" b="12771"/>
          <a:stretch/>
        </p:blipFill>
        <p:spPr bwMode="auto">
          <a:xfrm>
            <a:off x="228600" y="3923606"/>
            <a:ext cx="11734800" cy="27265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175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9BDC62-882D-49FD-B60A-05F493B04723}"/>
              </a:ext>
            </a:extLst>
          </p:cNvPr>
          <p:cNvSpPr/>
          <p:nvPr/>
        </p:nvSpPr>
        <p:spPr>
          <a:xfrm>
            <a:off x="9072562" y="154911"/>
            <a:ext cx="3005138" cy="243656"/>
          </a:xfrm>
          <a:prstGeom prst="rect">
            <a:avLst/>
          </a:prstGeom>
        </p:spPr>
        <p:txBody>
          <a:bodyPr wrap="square" lIns="0" tIns="0" rIns="0" bIns="0" anchor="ctr">
            <a:spAutoFit/>
          </a:bodyPr>
          <a:lstStyle/>
          <a:p>
            <a:pPr algn="r">
              <a:lnSpc>
                <a:spcPts val="1900"/>
              </a:lnSpc>
            </a:pPr>
            <a:r>
              <a:rPr lang="en-US" sz="1600" dirty="0">
                <a:latin typeface="+mj-lt"/>
                <a:cs typeface="Segoe UI" panose="020B0502040204020203" pitchFamily="34" charset="0"/>
              </a:rPr>
              <a:t>SHIVANI JAIN</a:t>
            </a:r>
          </a:p>
        </p:txBody>
      </p:sp>
      <p:pic>
        <p:nvPicPr>
          <p:cNvPr id="9" name="Picture 8">
            <a:extLst>
              <a:ext uri="{FF2B5EF4-FFF2-40B4-BE49-F238E27FC236}">
                <a16:creationId xmlns:a16="http://schemas.microsoft.com/office/drawing/2014/main" id="{285DED4C-12F3-436C-9C29-E334A31C1E5C}"/>
              </a:ext>
            </a:extLst>
          </p:cNvPr>
          <p:cNvPicPr/>
          <p:nvPr/>
        </p:nvPicPr>
        <p:blipFill rotWithShape="1">
          <a:blip r:embed="rId3"/>
          <a:srcRect l="8014" t="22235" r="23236" b="10776"/>
          <a:stretch/>
        </p:blipFill>
        <p:spPr bwMode="auto">
          <a:xfrm>
            <a:off x="228599" y="1001686"/>
            <a:ext cx="11734801" cy="2805543"/>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B7E466A-BEA9-452B-8DE0-05AC16AF68B5}"/>
              </a:ext>
            </a:extLst>
          </p:cNvPr>
          <p:cNvPicPr/>
          <p:nvPr/>
        </p:nvPicPr>
        <p:blipFill rotWithShape="1">
          <a:blip r:embed="rId4"/>
          <a:srcRect l="7692" t="21095" r="23558" b="9350"/>
          <a:stretch/>
        </p:blipFill>
        <p:spPr bwMode="auto">
          <a:xfrm>
            <a:off x="365761" y="3842817"/>
            <a:ext cx="11547764" cy="2840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3783761"/>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4702</Words>
  <Application>Microsoft Macintosh PowerPoint</Application>
  <PresentationFormat>Widescreen</PresentationFormat>
  <Paragraphs>401</Paragraphs>
  <Slides>41</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Century Gothic</vt:lpstr>
      <vt:lpstr>Segoe UI Light</vt:lpstr>
      <vt:lpstr>Wingdings 2</vt:lpstr>
      <vt:lpstr>Office Theme</vt:lpstr>
      <vt:lpstr>Exploratory Data Analysis Group 3</vt:lpstr>
      <vt:lpstr>Project analysis slide 2</vt:lpstr>
      <vt:lpstr>Project analysis slide 2</vt:lpstr>
      <vt:lpstr>Project analysis slide 3</vt:lpstr>
      <vt:lpstr>Project analysis slide 4</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PowerPoint Presentation</vt:lpstr>
      <vt:lpstr>Project analysis slide 5</vt:lpstr>
      <vt:lpstr>PowerPoint Presentation</vt:lpstr>
      <vt:lpstr>Project analysis slide 5</vt:lpstr>
      <vt:lpstr>Project analysis slide 5</vt:lpstr>
      <vt:lpstr>Project analysis slide 8</vt:lpstr>
      <vt:lpstr>Project analysis slide 10</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2020-03-16T01:22:33Z</dcterms:created>
  <dcterms:modified xsi:type="dcterms:W3CDTF">2020-03-26T02:53:44Z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